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ppt" ContentType="application/vnd.ms-powerpoi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vml" ContentType="application/vnd.openxmlformats-officedocument.vmlDrawing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0" r:id="rId1"/>
  </p:sldMasterIdLst>
  <p:notesMasterIdLst>
    <p:notesMasterId r:id="rId20"/>
  </p:notesMasterIdLst>
  <p:handoutMasterIdLst>
    <p:handoutMasterId r:id="rId21"/>
  </p:handoutMasterIdLst>
  <p:sldIdLst>
    <p:sldId id="341" r:id="rId2"/>
    <p:sldId id="397" r:id="rId3"/>
    <p:sldId id="400" r:id="rId4"/>
    <p:sldId id="388" r:id="rId5"/>
    <p:sldId id="401" r:id="rId6"/>
    <p:sldId id="391" r:id="rId7"/>
    <p:sldId id="399" r:id="rId8"/>
    <p:sldId id="403" r:id="rId9"/>
    <p:sldId id="392" r:id="rId10"/>
    <p:sldId id="404" r:id="rId11"/>
    <p:sldId id="393" r:id="rId12"/>
    <p:sldId id="405" r:id="rId13"/>
    <p:sldId id="342" r:id="rId14"/>
    <p:sldId id="402" r:id="rId15"/>
    <p:sldId id="406" r:id="rId16"/>
    <p:sldId id="407" r:id="rId17"/>
    <p:sldId id="408" r:id="rId18"/>
    <p:sldId id="385" r:id="rId19"/>
  </p:sldIdLst>
  <p:sldSz cx="9144000" cy="6858000" type="screen4x3"/>
  <p:notesSz cx="6858000" cy="9144000"/>
  <p:defaultTextStyle>
    <a:defPPr>
      <a:defRPr lang="en-GB"/>
    </a:defPPr>
    <a:lvl1pPr algn="l" defTabSz="449263" rtl="0" fontAlgn="base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+mn-cs"/>
      </a:defRPr>
    </a:lvl1pPr>
    <a:lvl2pPr marL="457200" algn="l" defTabSz="449263" rtl="0" fontAlgn="base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+mn-cs"/>
      </a:defRPr>
    </a:lvl2pPr>
    <a:lvl3pPr marL="914400" algn="l" defTabSz="449263" rtl="0" fontAlgn="base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+mn-cs"/>
      </a:defRPr>
    </a:lvl3pPr>
    <a:lvl4pPr marL="1371600" algn="l" defTabSz="449263" rtl="0" fontAlgn="base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+mn-cs"/>
      </a:defRPr>
    </a:lvl4pPr>
    <a:lvl5pPr marL="1828800" algn="l" defTabSz="449263" rtl="0" fontAlgn="base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3333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0" autoAdjust="0"/>
    <p:restoredTop sz="96837" autoAdjust="0"/>
  </p:normalViewPr>
  <p:slideViewPr>
    <p:cSldViewPr>
      <p:cViewPr varScale="1">
        <p:scale>
          <a:sx n="90" d="100"/>
          <a:sy n="90" d="100"/>
        </p:scale>
        <p:origin x="-804" y="-9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216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2009 год</c:v>
                </c:pt>
              </c:strCache>
            </c:strRef>
          </c:tx>
          <c:dLbls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4824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2010 год</c:v>
                </c:pt>
              </c:strCache>
            </c:strRef>
          </c:tx>
          <c:dLbls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5728.1</c:v>
                </c:pt>
              </c:numCache>
            </c:numRef>
          </c:val>
        </c:ser>
        <c:axId val="39099008"/>
        <c:axId val="41251200"/>
      </c:barChart>
      <c:catAx>
        <c:axId val="39099008"/>
        <c:scaling>
          <c:orientation val="minMax"/>
        </c:scaling>
        <c:delete val="1"/>
        <c:axPos val="b"/>
        <c:tickLblPos val="none"/>
        <c:crossAx val="41251200"/>
        <c:crosses val="autoZero"/>
        <c:auto val="1"/>
        <c:lblAlgn val="ctr"/>
        <c:lblOffset val="100"/>
      </c:catAx>
      <c:valAx>
        <c:axId val="41251200"/>
        <c:scaling>
          <c:orientation val="minMax"/>
        </c:scaling>
        <c:axPos val="l"/>
        <c:majorGridlines/>
        <c:numFmt formatCode="General" sourceLinked="1"/>
        <c:tickLblPos val="nextTo"/>
        <c:crossAx val="39099008"/>
        <c:crosses val="autoZero"/>
        <c:crossBetween val="between"/>
      </c:valAx>
    </c:plotArea>
    <c:legend>
      <c:legendPos val="b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2009 год</c:v>
                </c:pt>
              </c:strCache>
            </c:strRef>
          </c:tx>
          <c:dLbls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8523.9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2010 год</c:v>
                </c:pt>
              </c:strCache>
            </c:strRef>
          </c:tx>
          <c:dLbls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9596.1</c:v>
                </c:pt>
              </c:numCache>
            </c:numRef>
          </c:val>
        </c:ser>
        <c:axId val="71652480"/>
        <c:axId val="71654016"/>
      </c:barChart>
      <c:catAx>
        <c:axId val="71652480"/>
        <c:scaling>
          <c:orientation val="minMax"/>
        </c:scaling>
        <c:delete val="1"/>
        <c:axPos val="b"/>
        <c:tickLblPos val="none"/>
        <c:crossAx val="71654016"/>
        <c:crosses val="autoZero"/>
        <c:auto val="1"/>
        <c:lblAlgn val="ctr"/>
        <c:lblOffset val="100"/>
      </c:catAx>
      <c:valAx>
        <c:axId val="71654016"/>
        <c:scaling>
          <c:orientation val="minMax"/>
        </c:scaling>
        <c:axPos val="l"/>
        <c:majorGridlines/>
        <c:numFmt formatCode="General" sourceLinked="1"/>
        <c:tickLblPos val="nextTo"/>
        <c:crossAx val="71652480"/>
        <c:crosses val="autoZero"/>
        <c:crossBetween val="between"/>
      </c:valAx>
    </c:plotArea>
    <c:legend>
      <c:legendPos val="b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2009 г.</c:v>
                </c:pt>
              </c:strCache>
            </c:strRef>
          </c:tx>
          <c:dLbls>
            <c:txPr>
              <a:bodyPr/>
              <a:lstStyle/>
              <a:p>
                <a:pPr>
                  <a:defRPr sz="1200" b="1" i="0"/>
                </a:pPr>
                <a:endParaRPr lang="ru-RU"/>
              </a:p>
            </c:txPr>
            <c:showVal val="1"/>
          </c:dLbls>
          <c:cat>
            <c:strRef>
              <c:f>Лист1!$A$2:$A$10</c:f>
              <c:strCache>
                <c:ptCount val="9"/>
                <c:pt idx="0">
                  <c:v>СПК-к им.Ленина</c:v>
                </c:pt>
                <c:pt idx="1">
                  <c:v>ОООФотон</c:v>
                </c:pt>
                <c:pt idx="2">
                  <c:v>СПК Прогресс</c:v>
                </c:pt>
                <c:pt idx="3">
                  <c:v>СПК Заря</c:v>
                </c:pt>
                <c:pt idx="4">
                  <c:v>СПК Прохоровский</c:v>
                </c:pt>
                <c:pt idx="5">
                  <c:v>ООО Качкашурское</c:v>
                </c:pt>
                <c:pt idx="6">
                  <c:v>ООО Курьинское</c:v>
                </c:pt>
                <c:pt idx="7">
                  <c:v>ООО Красногорское</c:v>
                </c:pt>
                <c:pt idx="8">
                  <c:v>ООО КрасногорскАГРО</c:v>
                </c:pt>
              </c:strCache>
            </c:strRef>
          </c:cat>
          <c:val>
            <c:numRef>
              <c:f>Лист1!$B$2:$B$10</c:f>
              <c:numCache>
                <c:formatCode>0.0</c:formatCode>
                <c:ptCount val="9"/>
                <c:pt idx="0">
                  <c:v>15.1</c:v>
                </c:pt>
                <c:pt idx="1">
                  <c:v>8</c:v>
                </c:pt>
                <c:pt idx="2">
                  <c:v>15.4</c:v>
                </c:pt>
                <c:pt idx="3">
                  <c:v>12.8</c:v>
                </c:pt>
                <c:pt idx="4">
                  <c:v>14.8</c:v>
                </c:pt>
                <c:pt idx="5">
                  <c:v>12.2</c:v>
                </c:pt>
                <c:pt idx="6">
                  <c:v>13.6</c:v>
                </c:pt>
                <c:pt idx="7">
                  <c:v>12.4</c:v>
                </c:pt>
                <c:pt idx="8">
                  <c:v>12.1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2010 г.</c:v>
                </c:pt>
              </c:strCache>
            </c:strRef>
          </c:tx>
          <c:dLbls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</c:dLbls>
          <c:cat>
            <c:strRef>
              <c:f>Лист1!$A$2:$A$10</c:f>
              <c:strCache>
                <c:ptCount val="9"/>
                <c:pt idx="0">
                  <c:v>СПК-к им.Ленина</c:v>
                </c:pt>
                <c:pt idx="1">
                  <c:v>ОООФотон</c:v>
                </c:pt>
                <c:pt idx="2">
                  <c:v>СПК Прогресс</c:v>
                </c:pt>
                <c:pt idx="3">
                  <c:v>СПК Заря</c:v>
                </c:pt>
                <c:pt idx="4">
                  <c:v>СПК Прохоровский</c:v>
                </c:pt>
                <c:pt idx="5">
                  <c:v>ООО Качкашурское</c:v>
                </c:pt>
                <c:pt idx="6">
                  <c:v>ООО Курьинское</c:v>
                </c:pt>
                <c:pt idx="7">
                  <c:v>ООО Красногорское</c:v>
                </c:pt>
                <c:pt idx="8">
                  <c:v>ООО КрасногорскАГРО</c:v>
                </c:pt>
              </c:strCache>
            </c:strRef>
          </c:cat>
          <c:val>
            <c:numRef>
              <c:f>Лист1!$C$2:$C$10</c:f>
              <c:numCache>
                <c:formatCode>0.0</c:formatCode>
                <c:ptCount val="9"/>
                <c:pt idx="0">
                  <c:v>9.5</c:v>
                </c:pt>
                <c:pt idx="2">
                  <c:v>11.62</c:v>
                </c:pt>
                <c:pt idx="3">
                  <c:v>9.6</c:v>
                </c:pt>
                <c:pt idx="4">
                  <c:v>6.83</c:v>
                </c:pt>
                <c:pt idx="5">
                  <c:v>10.6</c:v>
                </c:pt>
                <c:pt idx="6">
                  <c:v>9.4</c:v>
                </c:pt>
                <c:pt idx="7">
                  <c:v>9.1</c:v>
                </c:pt>
                <c:pt idx="8">
                  <c:v>8.4</c:v>
                </c:pt>
              </c:numCache>
            </c:numRef>
          </c:val>
        </c:ser>
        <c:dLbls/>
        <c:gapWidth val="55"/>
        <c:axId val="84316928"/>
        <c:axId val="84318464"/>
      </c:barChart>
      <c:catAx>
        <c:axId val="84316928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84318464"/>
        <c:crosses val="autoZero"/>
        <c:auto val="1"/>
        <c:lblAlgn val="ctr"/>
        <c:lblOffset val="100"/>
      </c:catAx>
      <c:valAx>
        <c:axId val="84318464"/>
        <c:scaling>
          <c:orientation val="minMax"/>
        </c:scaling>
        <c:axPos val="l"/>
        <c:majorGridlines/>
        <c:numFmt formatCode="0.0" sourceLinked="1"/>
        <c:majorTickMark val="none"/>
        <c:tickLblPos val="nextTo"/>
        <c:crossAx val="84316928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/>
      <c:txPr>
        <a:bodyPr/>
        <a:lstStyle/>
        <a:p>
          <a:pPr>
            <a:defRPr sz="1200" b="1"/>
          </a:pPr>
          <a:endParaRPr lang="ru-RU"/>
        </a:p>
      </c:txPr>
    </c:legend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6.1578215937791295E-2"/>
          <c:y val="3.1540997878602609E-2"/>
          <c:w val="0.91330129668785354"/>
          <c:h val="0.65276183543772226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2009 г.</c:v>
                </c:pt>
              </c:strCache>
            </c:strRef>
          </c:tx>
          <c:dLbls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</c:dLbls>
          <c:cat>
            <c:strRef>
              <c:f>Лист1!$A$2:$A$10</c:f>
              <c:strCache>
                <c:ptCount val="9"/>
                <c:pt idx="0">
                  <c:v>СПК-к им.Ленина</c:v>
                </c:pt>
                <c:pt idx="1">
                  <c:v>ОООФотон</c:v>
                </c:pt>
                <c:pt idx="2">
                  <c:v>СПК Прогресс</c:v>
                </c:pt>
                <c:pt idx="3">
                  <c:v>СПК Заря</c:v>
                </c:pt>
                <c:pt idx="4">
                  <c:v>СПК Прохоровский</c:v>
                </c:pt>
                <c:pt idx="5">
                  <c:v>ООО Качкашурское</c:v>
                </c:pt>
                <c:pt idx="6">
                  <c:v>ООО Курьинское</c:v>
                </c:pt>
                <c:pt idx="7">
                  <c:v>ООО Красногорское</c:v>
                </c:pt>
                <c:pt idx="8">
                  <c:v>ООО КрасногорскАГРО</c:v>
                </c:pt>
              </c:strCache>
            </c:strRef>
          </c:cat>
          <c:val>
            <c:numRef>
              <c:f>Лист1!$B$2:$B$10</c:f>
              <c:numCache>
                <c:formatCode>0</c:formatCode>
                <c:ptCount val="9"/>
                <c:pt idx="0">
                  <c:v>425</c:v>
                </c:pt>
                <c:pt idx="1">
                  <c:v>624</c:v>
                </c:pt>
                <c:pt idx="2">
                  <c:v>1277</c:v>
                </c:pt>
                <c:pt idx="3">
                  <c:v>638.6</c:v>
                </c:pt>
                <c:pt idx="4">
                  <c:v>925.9</c:v>
                </c:pt>
                <c:pt idx="5">
                  <c:v>2627.6</c:v>
                </c:pt>
                <c:pt idx="6">
                  <c:v>1017.3</c:v>
                </c:pt>
                <c:pt idx="7">
                  <c:v>968</c:v>
                </c:pt>
                <c:pt idx="8">
                  <c:v>1570.9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2010 г.</c:v>
                </c:pt>
              </c:strCache>
            </c:strRef>
          </c:tx>
          <c:dLbls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</c:dLbls>
          <c:cat>
            <c:strRef>
              <c:f>Лист1!$A$2:$A$10</c:f>
              <c:strCache>
                <c:ptCount val="9"/>
                <c:pt idx="0">
                  <c:v>СПК-к им.Ленина</c:v>
                </c:pt>
                <c:pt idx="1">
                  <c:v>ОООФотон</c:v>
                </c:pt>
                <c:pt idx="2">
                  <c:v>СПК Прогресс</c:v>
                </c:pt>
                <c:pt idx="3">
                  <c:v>СПК Заря</c:v>
                </c:pt>
                <c:pt idx="4">
                  <c:v>СПК Прохоровский</c:v>
                </c:pt>
                <c:pt idx="5">
                  <c:v>ООО Качкашурское</c:v>
                </c:pt>
                <c:pt idx="6">
                  <c:v>ООО Курьинское</c:v>
                </c:pt>
                <c:pt idx="7">
                  <c:v>ООО Красногорское</c:v>
                </c:pt>
                <c:pt idx="8">
                  <c:v>ООО КрасногорскАГРО</c:v>
                </c:pt>
              </c:strCache>
            </c:strRef>
          </c:cat>
          <c:val>
            <c:numRef>
              <c:f>Лист1!$C$2:$C$10</c:f>
              <c:numCache>
                <c:formatCode>0</c:formatCode>
                <c:ptCount val="9"/>
                <c:pt idx="0">
                  <c:v>237</c:v>
                </c:pt>
                <c:pt idx="1">
                  <c:v>374</c:v>
                </c:pt>
                <c:pt idx="2">
                  <c:v>854.4</c:v>
                </c:pt>
                <c:pt idx="3">
                  <c:v>384</c:v>
                </c:pt>
                <c:pt idx="4">
                  <c:v>427.1</c:v>
                </c:pt>
                <c:pt idx="5">
                  <c:v>1875.3</c:v>
                </c:pt>
                <c:pt idx="6">
                  <c:v>745.4</c:v>
                </c:pt>
                <c:pt idx="7">
                  <c:v>545.9</c:v>
                </c:pt>
                <c:pt idx="8">
                  <c:v>692.7</c:v>
                </c:pt>
              </c:numCache>
            </c:numRef>
          </c:val>
        </c:ser>
        <c:gapWidth val="48"/>
        <c:overlap val="-69"/>
        <c:axId val="84410752"/>
        <c:axId val="84412288"/>
      </c:barChart>
      <c:catAx>
        <c:axId val="84410752"/>
        <c:scaling>
          <c:orientation val="minMax"/>
        </c:scaling>
        <c:axPos val="b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84412288"/>
        <c:crosses val="autoZero"/>
        <c:auto val="1"/>
        <c:lblAlgn val="ctr"/>
        <c:lblOffset val="100"/>
      </c:catAx>
      <c:valAx>
        <c:axId val="84412288"/>
        <c:scaling>
          <c:orientation val="minMax"/>
        </c:scaling>
        <c:axPos val="l"/>
        <c:majorGridlines/>
        <c:numFmt formatCode="0" sourceLinked="1"/>
        <c:tickLblPos val="nextTo"/>
        <c:crossAx val="8441075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9.0368399240152761E-2"/>
          <c:y val="4.6165454547096564E-2"/>
          <c:w val="0.18686798916313538"/>
          <c:h val="7.9001055731611161E-2"/>
        </c:manualLayout>
      </c:layout>
      <c:txPr>
        <a:bodyPr/>
        <a:lstStyle/>
        <a:p>
          <a:pPr>
            <a:defRPr sz="1200" b="1"/>
          </a:pPr>
          <a:endParaRPr lang="ru-RU"/>
        </a:p>
      </c:txPr>
    </c:legend>
    <c:plotVisOnly val="1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3665613088224896E-2"/>
          <c:y val="2.8757968654020024E-2"/>
          <c:w val="0.9194018423466408"/>
          <c:h val="0.68340029116156664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2009 г.</c:v>
                </c:pt>
              </c:strCache>
            </c:strRef>
          </c:tx>
          <c:dLbls>
            <c:dLbl>
              <c:idx val="5"/>
              <c:layout>
                <c:manualLayout>
                  <c:x val="-9.0394847541141517E-3"/>
                  <c:y val="0"/>
                </c:manualLayout>
              </c:layout>
              <c:showVal val="1"/>
            </c:dLbl>
            <c:dLbl>
              <c:idx val="8"/>
              <c:layout>
                <c:manualLayout>
                  <c:x val="-1.3559227131171228E-2"/>
                  <c:y val="5.2287215734581859E-3"/>
                </c:manualLayout>
              </c:layout>
              <c:showVal val="1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</c:dLbls>
          <c:cat>
            <c:strRef>
              <c:f>Лист1!$A$2:$A$10</c:f>
              <c:strCache>
                <c:ptCount val="9"/>
                <c:pt idx="0">
                  <c:v>СПК-к им.Ленина</c:v>
                </c:pt>
                <c:pt idx="1">
                  <c:v>ОООФотон</c:v>
                </c:pt>
                <c:pt idx="2">
                  <c:v>СПК Прогресс</c:v>
                </c:pt>
                <c:pt idx="3">
                  <c:v>СПК Заря</c:v>
                </c:pt>
                <c:pt idx="4">
                  <c:v>СПК Прохоровский</c:v>
                </c:pt>
                <c:pt idx="5">
                  <c:v>ООО Качкашурское</c:v>
                </c:pt>
                <c:pt idx="6">
                  <c:v>ООО Курьинское</c:v>
                </c:pt>
                <c:pt idx="7">
                  <c:v>ООО Красногорское</c:v>
                </c:pt>
                <c:pt idx="8">
                  <c:v>ООО КрасногорскАГРО</c:v>
                </c:pt>
              </c:strCache>
            </c:strRef>
          </c:cat>
          <c:val>
            <c:numRef>
              <c:f>Лист1!$B$2:$B$10</c:f>
              <c:numCache>
                <c:formatCode>0</c:formatCode>
                <c:ptCount val="9"/>
                <c:pt idx="0">
                  <c:v>143</c:v>
                </c:pt>
                <c:pt idx="1">
                  <c:v>798</c:v>
                </c:pt>
                <c:pt idx="2">
                  <c:v>702</c:v>
                </c:pt>
                <c:pt idx="3">
                  <c:v>214</c:v>
                </c:pt>
                <c:pt idx="4">
                  <c:v>498</c:v>
                </c:pt>
                <c:pt idx="5">
                  <c:v>1626</c:v>
                </c:pt>
                <c:pt idx="6">
                  <c:v>630</c:v>
                </c:pt>
                <c:pt idx="7">
                  <c:v>439</c:v>
                </c:pt>
                <c:pt idx="8">
                  <c:v>1059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2010 г.</c:v>
                </c:pt>
              </c:strCache>
            </c:strRef>
          </c:tx>
          <c:dLbls>
            <c:dLbl>
              <c:idx val="5"/>
              <c:layout>
                <c:manualLayout>
                  <c:x val="6.0263231694094345E-3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</c:dLbls>
          <c:cat>
            <c:strRef>
              <c:f>Лист1!$A$2:$A$10</c:f>
              <c:strCache>
                <c:ptCount val="9"/>
                <c:pt idx="0">
                  <c:v>СПК-к им.Ленина</c:v>
                </c:pt>
                <c:pt idx="1">
                  <c:v>ОООФотон</c:v>
                </c:pt>
                <c:pt idx="2">
                  <c:v>СПК Прогресс</c:v>
                </c:pt>
                <c:pt idx="3">
                  <c:v>СПК Заря</c:v>
                </c:pt>
                <c:pt idx="4">
                  <c:v>СПК Прохоровский</c:v>
                </c:pt>
                <c:pt idx="5">
                  <c:v>ООО Качкашурское</c:v>
                </c:pt>
                <c:pt idx="6">
                  <c:v>ООО Курьинское</c:v>
                </c:pt>
                <c:pt idx="7">
                  <c:v>ООО Красногорское</c:v>
                </c:pt>
                <c:pt idx="8">
                  <c:v>ООО КрасногорскАГРО</c:v>
                </c:pt>
              </c:strCache>
            </c:strRef>
          </c:cat>
          <c:val>
            <c:numRef>
              <c:f>Лист1!$C$2:$C$10</c:f>
              <c:numCache>
                <c:formatCode>0</c:formatCode>
                <c:ptCount val="9"/>
                <c:pt idx="0">
                  <c:v>91</c:v>
                </c:pt>
                <c:pt idx="1">
                  <c:v>577</c:v>
                </c:pt>
                <c:pt idx="2">
                  <c:v>722</c:v>
                </c:pt>
                <c:pt idx="3">
                  <c:v>218</c:v>
                </c:pt>
                <c:pt idx="4">
                  <c:v>509</c:v>
                </c:pt>
                <c:pt idx="5">
                  <c:v>1630</c:v>
                </c:pt>
                <c:pt idx="6">
                  <c:v>550</c:v>
                </c:pt>
                <c:pt idx="7">
                  <c:v>427</c:v>
                </c:pt>
                <c:pt idx="8">
                  <c:v>1069</c:v>
                </c:pt>
              </c:numCache>
            </c:numRef>
          </c:val>
        </c:ser>
        <c:dLbls/>
        <c:gapWidth val="55"/>
        <c:axId val="84555264"/>
        <c:axId val="84556800"/>
      </c:barChart>
      <c:catAx>
        <c:axId val="84555264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84556800"/>
        <c:crosses val="autoZero"/>
        <c:auto val="1"/>
        <c:lblAlgn val="ctr"/>
        <c:lblOffset val="100"/>
      </c:catAx>
      <c:valAx>
        <c:axId val="84556800"/>
        <c:scaling>
          <c:orientation val="minMax"/>
        </c:scaling>
        <c:axPos val="l"/>
        <c:majorGridlines/>
        <c:numFmt formatCode="0" sourceLinked="1"/>
        <c:majorTickMark val="none"/>
        <c:tickLblPos val="nextTo"/>
        <c:crossAx val="8455526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0171769190873585"/>
          <c:y val="1.5621937904196645E-2"/>
          <c:w val="0.15252481587684663"/>
          <c:h val="0.10078834299754784"/>
        </c:manualLayout>
      </c:layout>
      <c:txPr>
        <a:bodyPr/>
        <a:lstStyle/>
        <a:p>
          <a:pPr>
            <a:defRPr sz="1200" b="1"/>
          </a:pPr>
          <a:endParaRPr lang="ru-RU"/>
        </a:p>
      </c:txPr>
    </c:legend>
    <c:plotVisOnly val="1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6.7680561661356192E-2"/>
          <c:y val="3.4307752078480025E-2"/>
          <c:w val="0.91453522729594283"/>
          <c:h val="0.6223023473182242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2009 г</c:v>
                </c:pt>
              </c:strCache>
            </c:strRef>
          </c:tx>
          <c:dLbls>
            <c:dLbl>
              <c:idx val="5"/>
              <c:layout>
                <c:manualLayout>
                  <c:x val="-8.0636660308665339E-3"/>
                  <c:y val="5.8124145794573295E-3"/>
                </c:manualLayout>
              </c:layout>
              <c:showVal val="1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</c:dLbls>
          <c:cat>
            <c:strRef>
              <c:f>Лист1!$A$2:$A$10</c:f>
              <c:strCache>
                <c:ptCount val="9"/>
                <c:pt idx="0">
                  <c:v>СПК-к им.Ленина</c:v>
                </c:pt>
                <c:pt idx="1">
                  <c:v>ОООФотон</c:v>
                </c:pt>
                <c:pt idx="2">
                  <c:v>СПК Прогресс</c:v>
                </c:pt>
                <c:pt idx="3">
                  <c:v>СПК Заря</c:v>
                </c:pt>
                <c:pt idx="4">
                  <c:v>СПК Прохоровский</c:v>
                </c:pt>
                <c:pt idx="5">
                  <c:v>ООО Качкашурское</c:v>
                </c:pt>
                <c:pt idx="6">
                  <c:v>ООО Курьинское</c:v>
                </c:pt>
                <c:pt idx="7">
                  <c:v>ООО Красногорское</c:v>
                </c:pt>
                <c:pt idx="8">
                  <c:v>ООО КрасногорскАГРО</c:v>
                </c:pt>
              </c:strCache>
            </c:strRef>
          </c:cat>
          <c:val>
            <c:numRef>
              <c:f>Лист1!$B$2:$B$10</c:f>
              <c:numCache>
                <c:formatCode>0</c:formatCode>
                <c:ptCount val="9"/>
                <c:pt idx="0">
                  <c:v>319.5</c:v>
                </c:pt>
                <c:pt idx="1">
                  <c:v>1195.0999999999999</c:v>
                </c:pt>
                <c:pt idx="2">
                  <c:v>952.6</c:v>
                </c:pt>
                <c:pt idx="3">
                  <c:v>246.4</c:v>
                </c:pt>
                <c:pt idx="4">
                  <c:v>595.29999999999995</c:v>
                </c:pt>
                <c:pt idx="5">
                  <c:v>2333.1</c:v>
                </c:pt>
                <c:pt idx="6">
                  <c:v>579.20000000000005</c:v>
                </c:pt>
                <c:pt idx="7">
                  <c:v>595.20000000000005</c:v>
                </c:pt>
                <c:pt idx="8">
                  <c:v>1050.4000000000001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2010 г</c:v>
                </c:pt>
              </c:strCache>
            </c:strRef>
          </c:tx>
          <c:dLbls>
            <c:dLbl>
              <c:idx val="5"/>
              <c:layout>
                <c:manualLayout>
                  <c:x val="5.1390259963945625E-3"/>
                  <c:y val="9.4983825771361823E-3"/>
                </c:manualLayout>
              </c:layout>
              <c:showVal val="1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</c:dLbls>
          <c:cat>
            <c:strRef>
              <c:f>Лист1!$A$2:$A$10</c:f>
              <c:strCache>
                <c:ptCount val="9"/>
                <c:pt idx="0">
                  <c:v>СПК-к им.Ленина</c:v>
                </c:pt>
                <c:pt idx="1">
                  <c:v>ОООФотон</c:v>
                </c:pt>
                <c:pt idx="2">
                  <c:v>СПК Прогресс</c:v>
                </c:pt>
                <c:pt idx="3">
                  <c:v>СПК Заря</c:v>
                </c:pt>
                <c:pt idx="4">
                  <c:v>СПК Прохоровский</c:v>
                </c:pt>
                <c:pt idx="5">
                  <c:v>ООО Качкашурское</c:v>
                </c:pt>
                <c:pt idx="6">
                  <c:v>ООО Курьинское</c:v>
                </c:pt>
                <c:pt idx="7">
                  <c:v>ООО Красногорское</c:v>
                </c:pt>
                <c:pt idx="8">
                  <c:v>ООО КрасногорскАГРО</c:v>
                </c:pt>
              </c:strCache>
            </c:strRef>
          </c:cat>
          <c:val>
            <c:numRef>
              <c:f>Лист1!$C$2:$C$10</c:f>
              <c:numCache>
                <c:formatCode>0</c:formatCode>
                <c:ptCount val="9"/>
                <c:pt idx="0">
                  <c:v>308.8</c:v>
                </c:pt>
                <c:pt idx="1">
                  <c:v>641.6</c:v>
                </c:pt>
                <c:pt idx="2">
                  <c:v>968.7</c:v>
                </c:pt>
                <c:pt idx="3">
                  <c:v>286.39999999999969</c:v>
                </c:pt>
                <c:pt idx="4">
                  <c:v>617.29999999999995</c:v>
                </c:pt>
                <c:pt idx="5">
                  <c:v>2342.3000000000002</c:v>
                </c:pt>
                <c:pt idx="6">
                  <c:v>677.6</c:v>
                </c:pt>
                <c:pt idx="7">
                  <c:v>400.5</c:v>
                </c:pt>
                <c:pt idx="8">
                  <c:v>1272</c:v>
                </c:pt>
              </c:numCache>
            </c:numRef>
          </c:val>
        </c:ser>
        <c:gapWidth val="44"/>
        <c:axId val="84625664"/>
        <c:axId val="84639744"/>
      </c:barChart>
      <c:catAx>
        <c:axId val="84625664"/>
        <c:scaling>
          <c:orientation val="minMax"/>
        </c:scaling>
        <c:axPos val="b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84639744"/>
        <c:crosses val="autoZero"/>
        <c:auto val="1"/>
        <c:lblAlgn val="ctr"/>
        <c:lblOffset val="100"/>
      </c:catAx>
      <c:valAx>
        <c:axId val="84639744"/>
        <c:scaling>
          <c:orientation val="minMax"/>
        </c:scaling>
        <c:axPos val="l"/>
        <c:majorGridlines/>
        <c:numFmt formatCode="0" sourceLinked="1"/>
        <c:tickLblPos val="nextTo"/>
        <c:crossAx val="8462566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1735697734745854"/>
          <c:y val="3.7544272226241598E-2"/>
          <c:w val="0.16993529827035805"/>
          <c:h val="0.12023872497953077"/>
        </c:manualLayout>
      </c:layout>
      <c:txPr>
        <a:bodyPr/>
        <a:lstStyle/>
        <a:p>
          <a:pPr>
            <a:defRPr sz="1200" b="1"/>
          </a:pPr>
          <a:endParaRPr lang="ru-RU"/>
        </a:p>
      </c:txPr>
    </c:legend>
    <c:plotVisOnly val="1"/>
  </c:chart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5.8302185467450487E-2"/>
          <c:y val="1.5023369027964365E-2"/>
          <c:w val="0.92403689153709678"/>
          <c:h val="0.70753384496908378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2009 г</c:v>
                </c:pt>
              </c:strCache>
            </c:strRef>
          </c:tx>
          <c:dLbls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Лист1!$A$2:$A$10</c:f>
              <c:strCache>
                <c:ptCount val="9"/>
                <c:pt idx="0">
                  <c:v>СПК-к им.Ленина</c:v>
                </c:pt>
                <c:pt idx="1">
                  <c:v>ОООФотон</c:v>
                </c:pt>
                <c:pt idx="2">
                  <c:v>СПК Прогресс</c:v>
                </c:pt>
                <c:pt idx="3">
                  <c:v>СПК Заря</c:v>
                </c:pt>
                <c:pt idx="4">
                  <c:v>СПК Прохоровский</c:v>
                </c:pt>
                <c:pt idx="5">
                  <c:v>ООО Качкашурское</c:v>
                </c:pt>
                <c:pt idx="6">
                  <c:v>ООО Курьинское</c:v>
                </c:pt>
                <c:pt idx="7">
                  <c:v>ООО Красногорское</c:v>
                </c:pt>
                <c:pt idx="8">
                  <c:v>ООО КрасногорскАГРО</c:v>
                </c:pt>
              </c:strCache>
            </c:strRef>
          </c:cat>
          <c:val>
            <c:numRef>
              <c:f>Лист1!$B$2:$B$10</c:f>
              <c:numCache>
                <c:formatCode>0</c:formatCode>
                <c:ptCount val="9"/>
                <c:pt idx="0">
                  <c:v>75</c:v>
                </c:pt>
                <c:pt idx="1">
                  <c:v>274</c:v>
                </c:pt>
                <c:pt idx="2">
                  <c:v>206</c:v>
                </c:pt>
                <c:pt idx="3">
                  <c:v>82</c:v>
                </c:pt>
                <c:pt idx="4">
                  <c:v>190</c:v>
                </c:pt>
                <c:pt idx="5">
                  <c:v>667</c:v>
                </c:pt>
                <c:pt idx="6">
                  <c:v>180</c:v>
                </c:pt>
                <c:pt idx="7">
                  <c:v>77</c:v>
                </c:pt>
                <c:pt idx="8">
                  <c:v>404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2010 г</c:v>
                </c:pt>
              </c:strCache>
            </c:strRef>
          </c:tx>
          <c:dLbls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Лист1!$A$2:$A$10</c:f>
              <c:strCache>
                <c:ptCount val="9"/>
                <c:pt idx="0">
                  <c:v>СПК-к им.Ленина</c:v>
                </c:pt>
                <c:pt idx="1">
                  <c:v>ОООФотон</c:v>
                </c:pt>
                <c:pt idx="2">
                  <c:v>СПК Прогресс</c:v>
                </c:pt>
                <c:pt idx="3">
                  <c:v>СПК Заря</c:v>
                </c:pt>
                <c:pt idx="4">
                  <c:v>СПК Прохоровский</c:v>
                </c:pt>
                <c:pt idx="5">
                  <c:v>ООО Качкашурское</c:v>
                </c:pt>
                <c:pt idx="6">
                  <c:v>ООО Курьинское</c:v>
                </c:pt>
                <c:pt idx="7">
                  <c:v>ООО Красногорское</c:v>
                </c:pt>
                <c:pt idx="8">
                  <c:v>ООО КрасногорскАГРО</c:v>
                </c:pt>
              </c:strCache>
            </c:strRef>
          </c:cat>
          <c:val>
            <c:numRef>
              <c:f>Лист1!$C$2:$C$10</c:f>
              <c:numCache>
                <c:formatCode>0</c:formatCode>
                <c:ptCount val="9"/>
                <c:pt idx="0">
                  <c:v>75</c:v>
                </c:pt>
                <c:pt idx="1">
                  <c:v>279</c:v>
                </c:pt>
                <c:pt idx="2">
                  <c:v>224</c:v>
                </c:pt>
                <c:pt idx="3">
                  <c:v>82</c:v>
                </c:pt>
                <c:pt idx="4">
                  <c:v>190</c:v>
                </c:pt>
                <c:pt idx="5">
                  <c:v>667</c:v>
                </c:pt>
                <c:pt idx="6">
                  <c:v>180</c:v>
                </c:pt>
                <c:pt idx="7">
                  <c:v>110</c:v>
                </c:pt>
                <c:pt idx="8">
                  <c:v>404</c:v>
                </c:pt>
              </c:numCache>
            </c:numRef>
          </c:val>
        </c:ser>
        <c:gapWidth val="26"/>
        <c:axId val="84643840"/>
        <c:axId val="84784256"/>
      </c:barChart>
      <c:catAx>
        <c:axId val="84643840"/>
        <c:scaling>
          <c:orientation val="minMax"/>
        </c:scaling>
        <c:axPos val="b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84784256"/>
        <c:crosses val="autoZero"/>
        <c:auto val="1"/>
        <c:lblAlgn val="ctr"/>
        <c:lblOffset val="100"/>
      </c:catAx>
      <c:valAx>
        <c:axId val="84784256"/>
        <c:scaling>
          <c:orientation val="minMax"/>
        </c:scaling>
        <c:axPos val="l"/>
        <c:majorGridlines/>
        <c:numFmt formatCode="0" sourceLinked="1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8464384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9.4388117039737249E-2"/>
          <c:y val="1.6057457880348548E-2"/>
          <c:w val="0.15081490599173111"/>
          <c:h val="9.6529680617369773E-2"/>
        </c:manualLayout>
      </c:layout>
      <c:txPr>
        <a:bodyPr/>
        <a:lstStyle/>
        <a:p>
          <a:pPr>
            <a:defRPr sz="1200" b="1"/>
          </a:pPr>
          <a:endParaRPr lang="ru-RU"/>
        </a:p>
      </c:txPr>
    </c:legend>
    <c:plotVisOnly val="1"/>
  </c:chart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41FF4-A43D-4FD4-B3FD-77028A32FBA6}" type="datetimeFigureOut">
              <a:rPr lang="ru-RU" smtClean="0"/>
              <a:pPr/>
              <a:t>10.03.2011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1038E0-4710-4107-BED8-5240FDA5479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2970213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SzPct val="45000"/>
              <a:buFont typeface="Wingdings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3884613" y="0"/>
            <a:ext cx="2970212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SzPct val="45000"/>
              <a:buFont typeface="Wingdings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4277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/>
          </p:nvPr>
        </p:nvSpPr>
        <p:spPr bwMode="auto">
          <a:xfrm>
            <a:off x="0" y="8685213"/>
            <a:ext cx="2970213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SzPct val="45000"/>
              <a:buFont typeface="Wingdings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SzPct val="45000"/>
              <a:buFont typeface="Wingdings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pPr>
              <a:defRPr/>
            </a:pPr>
            <a:fld id="{E5A6113C-DDDD-4C43-AC35-3DD786A1288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E8B291C3-9292-4001-AF8D-2FBE33C32B9E}" type="slidenum">
              <a:rPr lang="en-GB" smtClean="0"/>
              <a:pPr/>
              <a:t>15</a:t>
            </a:fld>
            <a:endParaRPr lang="en-GB" smtClean="0"/>
          </a:p>
        </p:txBody>
      </p:sp>
      <p:sp>
        <p:nvSpPr>
          <p:cNvPr id="6553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6554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6388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E8B291C3-9292-4001-AF8D-2FBE33C32B9E}" type="slidenum">
              <a:rPr lang="en-GB" smtClean="0"/>
              <a:pPr/>
              <a:t>16</a:t>
            </a:fld>
            <a:endParaRPr lang="en-GB" smtClean="0"/>
          </a:p>
        </p:txBody>
      </p:sp>
      <p:sp>
        <p:nvSpPr>
          <p:cNvPr id="6553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6554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6388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E8B291C3-9292-4001-AF8D-2FBE33C32B9E}" type="slidenum">
              <a:rPr lang="en-GB" smtClean="0"/>
              <a:pPr/>
              <a:t>17</a:t>
            </a:fld>
            <a:endParaRPr lang="en-GB" smtClean="0"/>
          </a:p>
        </p:txBody>
      </p:sp>
      <p:sp>
        <p:nvSpPr>
          <p:cNvPr id="6553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6554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6388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B190A2A-2A94-4D02-B156-8669D5EDC7E6}" type="slidenum">
              <a:rPr lang="en-GB"/>
              <a:pPr/>
              <a:t>18</a:t>
            </a:fld>
            <a:endParaRPr lang="en-GB"/>
          </a:p>
        </p:txBody>
      </p:sp>
      <p:sp>
        <p:nvSpPr>
          <p:cNvPr id="15462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462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638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8" name="Freeform 12"/>
          <p:cNvSpPr>
            <a:spLocks/>
          </p:cNvSpPr>
          <p:nvPr/>
        </p:nvSpPr>
        <p:spPr bwMode="gray">
          <a:xfrm>
            <a:off x="-9525" y="2997200"/>
            <a:ext cx="2205038" cy="2663825"/>
          </a:xfrm>
          <a:custGeom>
            <a:avLst/>
            <a:gdLst/>
            <a:ahLst/>
            <a:cxnLst>
              <a:cxn ang="0">
                <a:pos x="0" y="1678"/>
              </a:cxn>
              <a:cxn ang="0">
                <a:pos x="0" y="1134"/>
              </a:cxn>
              <a:cxn ang="0">
                <a:pos x="1406" y="0"/>
              </a:cxn>
              <a:cxn ang="0">
                <a:pos x="1406" y="91"/>
              </a:cxn>
              <a:cxn ang="0">
                <a:pos x="0" y="1678"/>
              </a:cxn>
            </a:cxnLst>
            <a:rect l="0" t="0" r="r" b="b"/>
            <a:pathLst>
              <a:path w="1406" h="1678">
                <a:moveTo>
                  <a:pt x="0" y="1678"/>
                </a:moveTo>
                <a:lnTo>
                  <a:pt x="0" y="1134"/>
                </a:lnTo>
                <a:lnTo>
                  <a:pt x="1406" y="0"/>
                </a:lnTo>
                <a:lnTo>
                  <a:pt x="1406" y="91"/>
                </a:lnTo>
                <a:lnTo>
                  <a:pt x="0" y="1678"/>
                </a:lnTo>
                <a:close/>
              </a:path>
            </a:pathLst>
          </a:custGeom>
          <a:solidFill>
            <a:srgbClr val="E0E0E0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4103" name="Picture 7" descr="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1447800" y="1782763"/>
            <a:ext cx="7359650" cy="1609725"/>
          </a:xfrm>
          <a:prstGeom prst="rect">
            <a:avLst/>
          </a:prstGeom>
          <a:noFill/>
        </p:spPr>
      </p:pic>
      <p:sp>
        <p:nvSpPr>
          <p:cNvPr id="4104" name="Freeform 8"/>
          <p:cNvSpPr>
            <a:spLocks/>
          </p:cNvSpPr>
          <p:nvPr/>
        </p:nvSpPr>
        <p:spPr bwMode="gray">
          <a:xfrm>
            <a:off x="568325" y="-9525"/>
            <a:ext cx="1784350" cy="68754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90" y="2"/>
              </a:cxn>
              <a:cxn ang="0">
                <a:pos x="1124" y="1373"/>
              </a:cxn>
              <a:cxn ang="0">
                <a:pos x="1124" y="2036"/>
              </a:cxn>
              <a:cxn ang="0">
                <a:pos x="889" y="4343"/>
              </a:cxn>
              <a:cxn ang="0">
                <a:pos x="526" y="4343"/>
              </a:cxn>
              <a:cxn ang="0">
                <a:pos x="1079" y="2031"/>
              </a:cxn>
              <a:cxn ang="0">
                <a:pos x="1079" y="1383"/>
              </a:cxn>
              <a:cxn ang="0">
                <a:pos x="0" y="0"/>
              </a:cxn>
            </a:cxnLst>
            <a:rect l="0" t="0" r="r" b="b"/>
            <a:pathLst>
              <a:path w="1124" h="4343">
                <a:moveTo>
                  <a:pt x="0" y="0"/>
                </a:moveTo>
                <a:lnTo>
                  <a:pt x="490" y="2"/>
                </a:lnTo>
                <a:lnTo>
                  <a:pt x="1124" y="1373"/>
                </a:lnTo>
                <a:lnTo>
                  <a:pt x="1124" y="2036"/>
                </a:lnTo>
                <a:lnTo>
                  <a:pt x="889" y="4343"/>
                </a:lnTo>
                <a:lnTo>
                  <a:pt x="526" y="4343"/>
                </a:lnTo>
                <a:lnTo>
                  <a:pt x="1079" y="2031"/>
                </a:lnTo>
                <a:lnTo>
                  <a:pt x="1079" y="138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05" name="Freeform 9"/>
          <p:cNvSpPr>
            <a:spLocks/>
          </p:cNvSpPr>
          <p:nvPr/>
        </p:nvSpPr>
        <p:spPr bwMode="gray">
          <a:xfrm>
            <a:off x="-12700" y="-9525"/>
            <a:ext cx="2392363" cy="6880225"/>
          </a:xfrm>
          <a:custGeom>
            <a:avLst/>
            <a:gdLst/>
            <a:ahLst/>
            <a:cxnLst>
              <a:cxn ang="0">
                <a:pos x="181" y="0"/>
              </a:cxn>
              <a:cxn ang="0">
                <a:pos x="1507" y="1379"/>
              </a:cxn>
              <a:cxn ang="0">
                <a:pos x="1507" y="2036"/>
              </a:cxn>
              <a:cxn ang="0">
                <a:pos x="727" y="4334"/>
              </a:cxn>
              <a:cxn ang="0">
                <a:pos x="2" y="4334"/>
              </a:cxn>
              <a:cxn ang="0">
                <a:pos x="2" y="4162"/>
              </a:cxn>
              <a:cxn ang="0">
                <a:pos x="1441" y="1936"/>
              </a:cxn>
              <a:cxn ang="0">
                <a:pos x="1441" y="1447"/>
              </a:cxn>
              <a:cxn ang="0">
                <a:pos x="8" y="434"/>
              </a:cxn>
              <a:cxn ang="0">
                <a:pos x="0" y="6"/>
              </a:cxn>
              <a:cxn ang="0">
                <a:pos x="181" y="0"/>
              </a:cxn>
            </a:cxnLst>
            <a:rect l="0" t="0" r="r" b="b"/>
            <a:pathLst>
              <a:path w="1507" h="4334">
                <a:moveTo>
                  <a:pt x="181" y="0"/>
                </a:moveTo>
                <a:lnTo>
                  <a:pt x="1507" y="1379"/>
                </a:lnTo>
                <a:lnTo>
                  <a:pt x="1507" y="2036"/>
                </a:lnTo>
                <a:lnTo>
                  <a:pt x="727" y="4334"/>
                </a:lnTo>
                <a:lnTo>
                  <a:pt x="2" y="4334"/>
                </a:lnTo>
                <a:lnTo>
                  <a:pt x="2" y="4162"/>
                </a:lnTo>
                <a:lnTo>
                  <a:pt x="1441" y="1936"/>
                </a:lnTo>
                <a:lnTo>
                  <a:pt x="1441" y="1447"/>
                </a:lnTo>
                <a:lnTo>
                  <a:pt x="8" y="434"/>
                </a:lnTo>
                <a:lnTo>
                  <a:pt x="0" y="6"/>
                </a:lnTo>
                <a:lnTo>
                  <a:pt x="181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06" name="Freeform 10"/>
          <p:cNvSpPr>
            <a:spLocks/>
          </p:cNvSpPr>
          <p:nvPr/>
        </p:nvSpPr>
        <p:spPr bwMode="gray">
          <a:xfrm>
            <a:off x="2557463" y="0"/>
            <a:ext cx="3022600" cy="6858000"/>
          </a:xfrm>
          <a:custGeom>
            <a:avLst/>
            <a:gdLst/>
            <a:ahLst/>
            <a:cxnLst>
              <a:cxn ang="0">
                <a:pos x="1904" y="0"/>
              </a:cxn>
              <a:cxn ang="0">
                <a:pos x="1178" y="0"/>
              </a:cxn>
              <a:cxn ang="0">
                <a:pos x="0" y="1342"/>
              </a:cxn>
              <a:cxn ang="0">
                <a:pos x="0" y="1950"/>
              </a:cxn>
              <a:cxn ang="0">
                <a:pos x="498" y="4354"/>
              </a:cxn>
              <a:cxn ang="0">
                <a:pos x="1088" y="4354"/>
              </a:cxn>
              <a:cxn ang="0">
                <a:pos x="44" y="1985"/>
              </a:cxn>
              <a:cxn ang="0">
                <a:pos x="44" y="1361"/>
              </a:cxn>
              <a:cxn ang="0">
                <a:pos x="1904" y="0"/>
              </a:cxn>
            </a:cxnLst>
            <a:rect l="0" t="0" r="r" b="b"/>
            <a:pathLst>
              <a:path w="1904" h="4354">
                <a:moveTo>
                  <a:pt x="1904" y="0"/>
                </a:moveTo>
                <a:lnTo>
                  <a:pt x="1178" y="0"/>
                </a:lnTo>
                <a:lnTo>
                  <a:pt x="0" y="1342"/>
                </a:lnTo>
                <a:lnTo>
                  <a:pt x="0" y="1950"/>
                </a:lnTo>
                <a:lnTo>
                  <a:pt x="498" y="4354"/>
                </a:lnTo>
                <a:lnTo>
                  <a:pt x="1088" y="4354"/>
                </a:lnTo>
                <a:lnTo>
                  <a:pt x="44" y="1985"/>
                </a:lnTo>
                <a:lnTo>
                  <a:pt x="44" y="1361"/>
                </a:lnTo>
                <a:lnTo>
                  <a:pt x="1904" y="0"/>
                </a:lnTo>
                <a:close/>
              </a:path>
            </a:pathLst>
          </a:custGeom>
          <a:solidFill>
            <a:srgbClr val="D3D3D3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07" name="Freeform 11"/>
          <p:cNvSpPr>
            <a:spLocks/>
          </p:cNvSpPr>
          <p:nvPr/>
        </p:nvSpPr>
        <p:spPr bwMode="gray">
          <a:xfrm>
            <a:off x="2959100" y="-14288"/>
            <a:ext cx="2711450" cy="1887538"/>
          </a:xfrm>
          <a:custGeom>
            <a:avLst/>
            <a:gdLst/>
            <a:ahLst/>
            <a:cxnLst>
              <a:cxn ang="0">
                <a:pos x="1708" y="1"/>
              </a:cxn>
              <a:cxn ang="0">
                <a:pos x="1379" y="0"/>
              </a:cxn>
              <a:cxn ang="0">
                <a:pos x="0" y="1189"/>
              </a:cxn>
              <a:cxn ang="0">
                <a:pos x="1708" y="1"/>
              </a:cxn>
            </a:cxnLst>
            <a:rect l="0" t="0" r="r" b="b"/>
            <a:pathLst>
              <a:path w="1708" h="1189">
                <a:moveTo>
                  <a:pt x="1708" y="1"/>
                </a:moveTo>
                <a:lnTo>
                  <a:pt x="1379" y="0"/>
                </a:lnTo>
                <a:lnTo>
                  <a:pt x="0" y="1189"/>
                </a:lnTo>
                <a:lnTo>
                  <a:pt x="1708" y="1"/>
                </a:lnTo>
                <a:close/>
              </a:path>
            </a:pathLst>
          </a:custGeom>
          <a:solidFill>
            <a:srgbClr val="FFFFFF">
              <a:alpha val="5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09" name="Freeform 13"/>
          <p:cNvSpPr>
            <a:spLocks/>
          </p:cNvSpPr>
          <p:nvPr/>
        </p:nvSpPr>
        <p:spPr bwMode="gray">
          <a:xfrm>
            <a:off x="2498725" y="-9525"/>
            <a:ext cx="6105525" cy="6867525"/>
          </a:xfrm>
          <a:custGeom>
            <a:avLst/>
            <a:gdLst/>
            <a:ahLst/>
            <a:cxnLst>
              <a:cxn ang="0">
                <a:pos x="3665" y="0"/>
              </a:cxn>
              <a:cxn ang="0">
                <a:pos x="2122" y="0"/>
              </a:cxn>
              <a:cxn ang="0">
                <a:pos x="0" y="1339"/>
              </a:cxn>
              <a:cxn ang="0">
                <a:pos x="0" y="1950"/>
              </a:cxn>
              <a:cxn ang="0">
                <a:pos x="1215" y="4354"/>
              </a:cxn>
              <a:cxn ang="0">
                <a:pos x="1941" y="4354"/>
              </a:cxn>
              <a:cxn ang="0">
                <a:pos x="72" y="1877"/>
              </a:cxn>
              <a:cxn ang="0">
                <a:pos x="72" y="1361"/>
              </a:cxn>
              <a:cxn ang="0">
                <a:pos x="3846" y="0"/>
              </a:cxn>
              <a:cxn ang="0">
                <a:pos x="2122" y="0"/>
              </a:cxn>
            </a:cxnLst>
            <a:rect l="0" t="0" r="r" b="b"/>
            <a:pathLst>
              <a:path w="3846" h="4354">
                <a:moveTo>
                  <a:pt x="3665" y="0"/>
                </a:moveTo>
                <a:lnTo>
                  <a:pt x="2122" y="0"/>
                </a:lnTo>
                <a:lnTo>
                  <a:pt x="0" y="1339"/>
                </a:lnTo>
                <a:lnTo>
                  <a:pt x="0" y="1950"/>
                </a:lnTo>
                <a:lnTo>
                  <a:pt x="1215" y="4354"/>
                </a:lnTo>
                <a:lnTo>
                  <a:pt x="1941" y="4354"/>
                </a:lnTo>
                <a:lnTo>
                  <a:pt x="72" y="1877"/>
                </a:lnTo>
                <a:lnTo>
                  <a:pt x="72" y="1361"/>
                </a:lnTo>
                <a:lnTo>
                  <a:pt x="3846" y="0"/>
                </a:lnTo>
                <a:lnTo>
                  <a:pt x="2122" y="0"/>
                </a:lnTo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10" name="Freeform 14"/>
          <p:cNvSpPr>
            <a:spLocks/>
          </p:cNvSpPr>
          <p:nvPr/>
        </p:nvSpPr>
        <p:spPr bwMode="gray">
          <a:xfrm>
            <a:off x="-9525" y="185738"/>
            <a:ext cx="2246313" cy="5984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415" y="1197"/>
              </a:cxn>
              <a:cxn ang="0">
                <a:pos x="1415" y="1862"/>
              </a:cxn>
              <a:cxn ang="0">
                <a:pos x="0" y="3770"/>
              </a:cxn>
              <a:cxn ang="0">
                <a:pos x="0" y="3272"/>
              </a:cxn>
              <a:cxn ang="0">
                <a:pos x="1376" y="1801"/>
              </a:cxn>
              <a:cxn ang="0">
                <a:pos x="1376" y="1272"/>
              </a:cxn>
              <a:cxn ang="0">
                <a:pos x="6" y="962"/>
              </a:cxn>
              <a:cxn ang="0">
                <a:pos x="0" y="0"/>
              </a:cxn>
            </a:cxnLst>
            <a:rect l="0" t="0" r="r" b="b"/>
            <a:pathLst>
              <a:path w="1415" h="3770">
                <a:moveTo>
                  <a:pt x="0" y="0"/>
                </a:moveTo>
                <a:lnTo>
                  <a:pt x="1415" y="1197"/>
                </a:lnTo>
                <a:lnTo>
                  <a:pt x="1415" y="1862"/>
                </a:lnTo>
                <a:lnTo>
                  <a:pt x="0" y="3770"/>
                </a:lnTo>
                <a:lnTo>
                  <a:pt x="0" y="3272"/>
                </a:lnTo>
                <a:lnTo>
                  <a:pt x="1376" y="1801"/>
                </a:lnTo>
                <a:lnTo>
                  <a:pt x="1376" y="1272"/>
                </a:lnTo>
                <a:lnTo>
                  <a:pt x="6" y="96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11" name="Freeform 15"/>
          <p:cNvSpPr>
            <a:spLocks/>
          </p:cNvSpPr>
          <p:nvPr/>
        </p:nvSpPr>
        <p:spPr bwMode="gray">
          <a:xfrm>
            <a:off x="2608263" y="642938"/>
            <a:ext cx="6540500" cy="6215062"/>
          </a:xfrm>
          <a:custGeom>
            <a:avLst/>
            <a:gdLst/>
            <a:ahLst/>
            <a:cxnLst>
              <a:cxn ang="0">
                <a:pos x="4115" y="0"/>
              </a:cxn>
              <a:cxn ang="0">
                <a:pos x="4120" y="500"/>
              </a:cxn>
              <a:cxn ang="0">
                <a:pos x="61" y="1059"/>
              </a:cxn>
              <a:cxn ang="0">
                <a:pos x="61" y="1466"/>
              </a:cxn>
              <a:cxn ang="0">
                <a:pos x="2419" y="3915"/>
              </a:cxn>
              <a:cxn ang="0">
                <a:pos x="1830" y="3915"/>
              </a:cxn>
              <a:cxn ang="0">
                <a:pos x="0" y="1449"/>
              </a:cxn>
              <a:cxn ang="0">
                <a:pos x="0" y="967"/>
              </a:cxn>
              <a:cxn ang="0">
                <a:pos x="4115" y="0"/>
              </a:cxn>
            </a:cxnLst>
            <a:rect l="0" t="0" r="r" b="b"/>
            <a:pathLst>
              <a:path w="4120" h="3915">
                <a:moveTo>
                  <a:pt x="4115" y="0"/>
                </a:moveTo>
                <a:lnTo>
                  <a:pt x="4120" y="500"/>
                </a:lnTo>
                <a:lnTo>
                  <a:pt x="61" y="1059"/>
                </a:lnTo>
                <a:lnTo>
                  <a:pt x="61" y="1466"/>
                </a:lnTo>
                <a:lnTo>
                  <a:pt x="2419" y="3915"/>
                </a:lnTo>
                <a:lnTo>
                  <a:pt x="1830" y="3915"/>
                </a:lnTo>
                <a:lnTo>
                  <a:pt x="0" y="1449"/>
                </a:lnTo>
                <a:lnTo>
                  <a:pt x="0" y="967"/>
                </a:lnTo>
                <a:lnTo>
                  <a:pt x="4115" y="0"/>
                </a:ln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12" name="Freeform 16"/>
          <p:cNvSpPr>
            <a:spLocks/>
          </p:cNvSpPr>
          <p:nvPr/>
        </p:nvSpPr>
        <p:spPr bwMode="gray">
          <a:xfrm>
            <a:off x="2586038" y="-17463"/>
            <a:ext cx="6557962" cy="6875463"/>
          </a:xfrm>
          <a:custGeom>
            <a:avLst/>
            <a:gdLst/>
            <a:ahLst/>
            <a:cxnLst>
              <a:cxn ang="0">
                <a:pos x="4131" y="0"/>
              </a:cxn>
              <a:cxn ang="0">
                <a:pos x="4126" y="494"/>
              </a:cxn>
              <a:cxn ang="0">
                <a:pos x="55" y="1404"/>
              </a:cxn>
              <a:cxn ang="0">
                <a:pos x="55" y="1853"/>
              </a:cxn>
              <a:cxn ang="0">
                <a:pos x="3156" y="4348"/>
              </a:cxn>
              <a:cxn ang="0">
                <a:pos x="2067" y="4348"/>
              </a:cxn>
              <a:cxn ang="0">
                <a:pos x="0" y="1882"/>
              </a:cxn>
              <a:cxn ang="0">
                <a:pos x="0" y="1355"/>
              </a:cxn>
              <a:cxn ang="0">
                <a:pos x="3615" y="0"/>
              </a:cxn>
              <a:cxn ang="0">
                <a:pos x="4131" y="0"/>
              </a:cxn>
            </a:cxnLst>
            <a:rect l="0" t="0" r="r" b="b"/>
            <a:pathLst>
              <a:path w="4131" h="4348">
                <a:moveTo>
                  <a:pt x="4131" y="0"/>
                </a:moveTo>
                <a:lnTo>
                  <a:pt x="4126" y="494"/>
                </a:lnTo>
                <a:lnTo>
                  <a:pt x="55" y="1404"/>
                </a:lnTo>
                <a:lnTo>
                  <a:pt x="55" y="1853"/>
                </a:lnTo>
                <a:lnTo>
                  <a:pt x="3156" y="4348"/>
                </a:lnTo>
                <a:lnTo>
                  <a:pt x="2067" y="4348"/>
                </a:lnTo>
                <a:lnTo>
                  <a:pt x="0" y="1882"/>
                </a:lnTo>
                <a:lnTo>
                  <a:pt x="0" y="1355"/>
                </a:lnTo>
                <a:lnTo>
                  <a:pt x="3615" y="0"/>
                </a:lnTo>
                <a:lnTo>
                  <a:pt x="4131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13" name="Freeform 17"/>
          <p:cNvSpPr>
            <a:spLocks/>
          </p:cNvSpPr>
          <p:nvPr/>
        </p:nvSpPr>
        <p:spPr bwMode="gray">
          <a:xfrm>
            <a:off x="2771775" y="-26988"/>
            <a:ext cx="5761038" cy="2087563"/>
          </a:xfrm>
          <a:custGeom>
            <a:avLst/>
            <a:gdLst/>
            <a:ahLst/>
            <a:cxnLst>
              <a:cxn ang="0">
                <a:pos x="0" y="1315"/>
              </a:cxn>
              <a:cxn ang="0">
                <a:pos x="2858" y="0"/>
              </a:cxn>
              <a:cxn ang="0">
                <a:pos x="3629" y="0"/>
              </a:cxn>
              <a:cxn ang="0">
                <a:pos x="0" y="1315"/>
              </a:cxn>
            </a:cxnLst>
            <a:rect l="0" t="0" r="r" b="b"/>
            <a:pathLst>
              <a:path w="3629" h="1315">
                <a:moveTo>
                  <a:pt x="0" y="1315"/>
                </a:moveTo>
                <a:lnTo>
                  <a:pt x="2858" y="0"/>
                </a:lnTo>
                <a:lnTo>
                  <a:pt x="3629" y="0"/>
                </a:lnTo>
                <a:lnTo>
                  <a:pt x="0" y="1315"/>
                </a:lnTo>
                <a:close/>
              </a:path>
            </a:pathLst>
          </a:custGeom>
          <a:solidFill>
            <a:srgbClr val="FFFFFF">
              <a:alpha val="5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14" name="Freeform 18"/>
          <p:cNvSpPr>
            <a:spLocks/>
          </p:cNvSpPr>
          <p:nvPr/>
        </p:nvSpPr>
        <p:spPr bwMode="gray">
          <a:xfrm>
            <a:off x="2555875" y="2924175"/>
            <a:ext cx="3384550" cy="3944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32" y="2495"/>
              </a:cxn>
              <a:cxn ang="0">
                <a:pos x="1814" y="2495"/>
              </a:cxn>
              <a:cxn ang="0">
                <a:pos x="0" y="0"/>
              </a:cxn>
            </a:cxnLst>
            <a:rect l="0" t="0" r="r" b="b"/>
            <a:pathLst>
              <a:path w="2132" h="2495">
                <a:moveTo>
                  <a:pt x="0" y="0"/>
                </a:moveTo>
                <a:lnTo>
                  <a:pt x="2132" y="2495"/>
                </a:lnTo>
                <a:lnTo>
                  <a:pt x="1814" y="2495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5001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20" name="Freeform 24"/>
          <p:cNvSpPr>
            <a:spLocks/>
          </p:cNvSpPr>
          <p:nvPr/>
        </p:nvSpPr>
        <p:spPr bwMode="gray">
          <a:xfrm>
            <a:off x="-19050" y="180975"/>
            <a:ext cx="2262188" cy="1914525"/>
          </a:xfrm>
          <a:custGeom>
            <a:avLst/>
            <a:gdLst/>
            <a:ahLst/>
            <a:cxnLst>
              <a:cxn ang="0">
                <a:pos x="1425" y="1206"/>
              </a:cxn>
              <a:cxn ang="0">
                <a:pos x="0" y="0"/>
              </a:cxn>
              <a:cxn ang="0">
                <a:pos x="0" y="186"/>
              </a:cxn>
              <a:cxn ang="0">
                <a:pos x="1425" y="1206"/>
              </a:cxn>
            </a:cxnLst>
            <a:rect l="0" t="0" r="r" b="b"/>
            <a:pathLst>
              <a:path w="1425" h="1206">
                <a:moveTo>
                  <a:pt x="1425" y="1206"/>
                </a:moveTo>
                <a:lnTo>
                  <a:pt x="0" y="0"/>
                </a:lnTo>
                <a:lnTo>
                  <a:pt x="0" y="186"/>
                </a:lnTo>
                <a:lnTo>
                  <a:pt x="1425" y="1206"/>
                </a:lnTo>
                <a:close/>
              </a:path>
            </a:pathLst>
          </a:custGeom>
          <a:solidFill>
            <a:srgbClr val="333333">
              <a:alpha val="39999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21" name="Freeform 25"/>
          <p:cNvSpPr>
            <a:spLocks/>
          </p:cNvSpPr>
          <p:nvPr/>
        </p:nvSpPr>
        <p:spPr bwMode="gray">
          <a:xfrm>
            <a:off x="-12700" y="3105150"/>
            <a:ext cx="2327275" cy="3762375"/>
          </a:xfrm>
          <a:custGeom>
            <a:avLst/>
            <a:gdLst/>
            <a:ahLst/>
            <a:cxnLst>
              <a:cxn ang="0">
                <a:pos x="0" y="2248"/>
              </a:cxn>
              <a:cxn ang="0">
                <a:pos x="1466" y="0"/>
              </a:cxn>
              <a:cxn ang="0">
                <a:pos x="194" y="2370"/>
              </a:cxn>
              <a:cxn ang="0">
                <a:pos x="4" y="2364"/>
              </a:cxn>
              <a:cxn ang="0">
                <a:pos x="0" y="2248"/>
              </a:cxn>
            </a:cxnLst>
            <a:rect l="0" t="0" r="r" b="b"/>
            <a:pathLst>
              <a:path w="1466" h="2370">
                <a:moveTo>
                  <a:pt x="0" y="2248"/>
                </a:moveTo>
                <a:lnTo>
                  <a:pt x="1466" y="0"/>
                </a:lnTo>
                <a:lnTo>
                  <a:pt x="194" y="2370"/>
                </a:lnTo>
                <a:lnTo>
                  <a:pt x="4" y="2364"/>
                </a:lnTo>
                <a:lnTo>
                  <a:pt x="0" y="2248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22" name="Freeform 26"/>
          <p:cNvSpPr>
            <a:spLocks/>
          </p:cNvSpPr>
          <p:nvPr/>
        </p:nvSpPr>
        <p:spPr bwMode="gray">
          <a:xfrm>
            <a:off x="-9525" y="1403350"/>
            <a:ext cx="2317750" cy="5265738"/>
          </a:xfrm>
          <a:custGeom>
            <a:avLst/>
            <a:gdLst/>
            <a:ahLst/>
            <a:cxnLst>
              <a:cxn ang="0">
                <a:pos x="6" y="0"/>
              </a:cxn>
              <a:cxn ang="0">
                <a:pos x="6" y="643"/>
              </a:cxn>
              <a:cxn ang="0">
                <a:pos x="1410" y="564"/>
              </a:cxn>
              <a:cxn ang="0">
                <a:pos x="1410" y="1049"/>
              </a:cxn>
              <a:cxn ang="0">
                <a:pos x="0" y="2852"/>
              </a:cxn>
              <a:cxn ang="0">
                <a:pos x="0" y="3317"/>
              </a:cxn>
              <a:cxn ang="0">
                <a:pos x="1460" y="1062"/>
              </a:cxn>
              <a:cxn ang="0">
                <a:pos x="1460" y="505"/>
              </a:cxn>
              <a:cxn ang="0">
                <a:pos x="6" y="0"/>
              </a:cxn>
            </a:cxnLst>
            <a:rect l="0" t="0" r="r" b="b"/>
            <a:pathLst>
              <a:path w="1460" h="3317">
                <a:moveTo>
                  <a:pt x="6" y="0"/>
                </a:moveTo>
                <a:lnTo>
                  <a:pt x="6" y="643"/>
                </a:lnTo>
                <a:lnTo>
                  <a:pt x="1410" y="564"/>
                </a:lnTo>
                <a:lnTo>
                  <a:pt x="1410" y="1049"/>
                </a:lnTo>
                <a:lnTo>
                  <a:pt x="0" y="2852"/>
                </a:lnTo>
                <a:lnTo>
                  <a:pt x="0" y="3317"/>
                </a:lnTo>
                <a:lnTo>
                  <a:pt x="1460" y="1062"/>
                </a:lnTo>
                <a:lnTo>
                  <a:pt x="1460" y="505"/>
                </a:lnTo>
                <a:lnTo>
                  <a:pt x="6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2" name="Group 36"/>
          <p:cNvGrpSpPr>
            <a:grpSpLocks/>
          </p:cNvGrpSpPr>
          <p:nvPr/>
        </p:nvGrpSpPr>
        <p:grpSpPr bwMode="auto">
          <a:xfrm>
            <a:off x="0" y="-19050"/>
            <a:ext cx="9153525" cy="6886575"/>
            <a:chOff x="0" y="0"/>
            <a:chExt cx="5760" cy="4326"/>
          </a:xfrm>
        </p:grpSpPr>
        <p:pic>
          <p:nvPicPr>
            <p:cNvPr id="4131" name="Picture 35" descr="11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0" y="0"/>
              <a:ext cx="5760" cy="4326"/>
            </a:xfrm>
            <a:prstGeom prst="rect">
              <a:avLst/>
            </a:prstGeom>
            <a:noFill/>
          </p:spPr>
        </p:pic>
        <p:sp>
          <p:nvSpPr>
            <p:cNvPr id="4123" name="Rectangle 27"/>
            <p:cNvSpPr>
              <a:spLocks noChangeArrowheads="1"/>
            </p:cNvSpPr>
            <p:nvPr userDrawn="1"/>
          </p:nvSpPr>
          <p:spPr bwMode="gray">
            <a:xfrm>
              <a:off x="212" y="462"/>
              <a:ext cx="5334" cy="340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4115" name="Picture 19" descr="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gray">
          <a:xfrm>
            <a:off x="4141788" y="4041775"/>
            <a:ext cx="415925" cy="415925"/>
          </a:xfrm>
          <a:prstGeom prst="rect">
            <a:avLst/>
          </a:prstGeom>
          <a:noFill/>
        </p:spPr>
      </p:pic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85838" y="3787775"/>
            <a:ext cx="7772400" cy="885825"/>
          </a:xfrm>
        </p:spPr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29150" y="3505200"/>
            <a:ext cx="4129088" cy="457200"/>
          </a:xfrm>
        </p:spPr>
        <p:txBody>
          <a:bodyPr/>
          <a:lstStyle>
            <a:lvl1pPr marL="0" indent="0" algn="dist">
              <a:buFontTx/>
              <a:buNone/>
              <a:defRPr sz="2000" b="1">
                <a:solidFill>
                  <a:srgbClr val="777777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125" name="Text Box 29"/>
          <p:cNvSpPr txBox="1">
            <a:spLocks noChangeArrowheads="1"/>
          </p:cNvSpPr>
          <p:nvPr/>
        </p:nvSpPr>
        <p:spPr bwMode="gray">
          <a:xfrm>
            <a:off x="7561263" y="5476875"/>
            <a:ext cx="11969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n-US" sz="2000">
                <a:solidFill>
                  <a:srgbClr val="FF7F00"/>
                </a:solidFill>
                <a:latin typeface="Arial Black" pitchFamily="32" charset="0"/>
              </a:rPr>
              <a:t>L/O/G/O</a:t>
            </a:r>
          </a:p>
        </p:txBody>
      </p:sp>
      <p:sp>
        <p:nvSpPr>
          <p:cNvPr id="4126" name="Text Box 30"/>
          <p:cNvSpPr txBox="1">
            <a:spLocks noChangeArrowheads="1"/>
          </p:cNvSpPr>
          <p:nvPr/>
        </p:nvSpPr>
        <p:spPr bwMode="gray">
          <a:xfrm>
            <a:off x="6618288" y="5781675"/>
            <a:ext cx="21399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n-US" sz="1600">
                <a:latin typeface="Times New Roman" pitchFamily="16" charset="0"/>
              </a:rPr>
              <a:t>www.themegallery.com</a:t>
            </a: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6DE292-05A0-40C6-B70A-4773EAD836CD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  <p:sp>
        <p:nvSpPr>
          <p:cNvPr id="4146" name="Rectangle 50"/>
          <p:cNvSpPr>
            <a:spLocks noChangeArrowheads="1"/>
          </p:cNvSpPr>
          <p:nvPr/>
        </p:nvSpPr>
        <p:spPr bwMode="gray">
          <a:xfrm>
            <a:off x="341313" y="722313"/>
            <a:ext cx="8478837" cy="541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48227B-578E-4371-8E81-44E362709926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98438"/>
            <a:ext cx="2057400" cy="59277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98438"/>
            <a:ext cx="6019800" cy="59277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F5E6A-1F6D-4902-AD02-A03705DEA516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3288" y="198438"/>
            <a:ext cx="630237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ru-RU" smtClean="0"/>
              <a:t>Вставка диаграммы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83325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83325"/>
            <a:ext cx="2895600" cy="3048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83325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4F4174-8217-4B88-98FA-E6A9D4432EB8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84119D-1E93-4E9F-8790-2907A70BE28D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4F158E-58C9-4357-B2D8-C30D5D0AA3B7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46C3D8-7487-4429-AD2D-B4C39EB21F03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C472A-299C-422D-BC91-785D30696AA6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FD7708-55E9-4908-9E42-B3457FD10640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EAEF13-F3F8-4360-B15F-ADAF1D2CBFB1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8FBD06-CED4-4A46-BEE4-BBCF4C4BF56A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9ADB14-EFE9-45AC-A897-F4F216F4AA97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Freeform 9"/>
          <p:cNvSpPr>
            <a:spLocks/>
          </p:cNvSpPr>
          <p:nvPr/>
        </p:nvSpPr>
        <p:spPr bwMode="gray">
          <a:xfrm>
            <a:off x="7658100" y="0"/>
            <a:ext cx="1104900" cy="6848475"/>
          </a:xfrm>
          <a:custGeom>
            <a:avLst/>
            <a:gdLst/>
            <a:ahLst/>
            <a:cxnLst>
              <a:cxn ang="0">
                <a:pos x="312" y="0"/>
              </a:cxn>
              <a:cxn ang="0">
                <a:pos x="528" y="444"/>
              </a:cxn>
              <a:cxn ang="0">
                <a:pos x="696" y="960"/>
              </a:cxn>
              <a:cxn ang="0">
                <a:pos x="426" y="4314"/>
              </a:cxn>
              <a:cxn ang="0">
                <a:pos x="108" y="4314"/>
              </a:cxn>
              <a:cxn ang="0">
                <a:pos x="648" y="960"/>
              </a:cxn>
              <a:cxn ang="0">
                <a:pos x="456" y="432"/>
              </a:cxn>
              <a:cxn ang="0">
                <a:pos x="0" y="0"/>
              </a:cxn>
              <a:cxn ang="0">
                <a:pos x="312" y="0"/>
              </a:cxn>
            </a:cxnLst>
            <a:rect l="0" t="0" r="r" b="b"/>
            <a:pathLst>
              <a:path w="696" h="4314">
                <a:moveTo>
                  <a:pt x="312" y="0"/>
                </a:moveTo>
                <a:lnTo>
                  <a:pt x="528" y="444"/>
                </a:lnTo>
                <a:lnTo>
                  <a:pt x="696" y="960"/>
                </a:lnTo>
                <a:lnTo>
                  <a:pt x="426" y="4314"/>
                </a:lnTo>
                <a:lnTo>
                  <a:pt x="108" y="4314"/>
                </a:lnTo>
                <a:lnTo>
                  <a:pt x="648" y="960"/>
                </a:lnTo>
                <a:lnTo>
                  <a:pt x="456" y="432"/>
                </a:lnTo>
                <a:lnTo>
                  <a:pt x="0" y="0"/>
                </a:lnTo>
                <a:lnTo>
                  <a:pt x="312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34" name="Freeform 10"/>
          <p:cNvSpPr>
            <a:spLocks/>
          </p:cNvSpPr>
          <p:nvPr/>
        </p:nvSpPr>
        <p:spPr bwMode="gray">
          <a:xfrm>
            <a:off x="1066800" y="0"/>
            <a:ext cx="7543800" cy="6858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536" y="0"/>
              </a:cxn>
              <a:cxn ang="0">
                <a:pos x="4590" y="450"/>
              </a:cxn>
              <a:cxn ang="0">
                <a:pos x="4752" y="972"/>
              </a:cxn>
              <a:cxn ang="0">
                <a:pos x="3600" y="4320"/>
              </a:cxn>
              <a:cxn ang="0">
                <a:pos x="3312" y="4320"/>
              </a:cxn>
              <a:cxn ang="0">
                <a:pos x="4712" y="994"/>
              </a:cxn>
              <a:cxn ang="0">
                <a:pos x="4518" y="524"/>
              </a:cxn>
              <a:cxn ang="0">
                <a:pos x="0" y="0"/>
              </a:cxn>
            </a:cxnLst>
            <a:rect l="0" t="0" r="r" b="b"/>
            <a:pathLst>
              <a:path w="4752" h="4320">
                <a:moveTo>
                  <a:pt x="0" y="0"/>
                </a:moveTo>
                <a:lnTo>
                  <a:pt x="1536" y="0"/>
                </a:lnTo>
                <a:lnTo>
                  <a:pt x="4590" y="450"/>
                </a:lnTo>
                <a:lnTo>
                  <a:pt x="4752" y="972"/>
                </a:lnTo>
                <a:lnTo>
                  <a:pt x="3600" y="4320"/>
                </a:lnTo>
                <a:lnTo>
                  <a:pt x="3312" y="4320"/>
                </a:lnTo>
                <a:lnTo>
                  <a:pt x="4712" y="994"/>
                </a:lnTo>
                <a:lnTo>
                  <a:pt x="4518" y="52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35" name="Freeform 11"/>
          <p:cNvSpPr>
            <a:spLocks/>
          </p:cNvSpPr>
          <p:nvPr/>
        </p:nvSpPr>
        <p:spPr bwMode="gray">
          <a:xfrm>
            <a:off x="5486400" y="1657350"/>
            <a:ext cx="2990850" cy="5200650"/>
          </a:xfrm>
          <a:custGeom>
            <a:avLst/>
            <a:gdLst/>
            <a:ahLst/>
            <a:cxnLst>
              <a:cxn ang="0">
                <a:pos x="384" y="3276"/>
              </a:cxn>
              <a:cxn ang="0">
                <a:pos x="1884" y="0"/>
              </a:cxn>
              <a:cxn ang="0">
                <a:pos x="0" y="3276"/>
              </a:cxn>
              <a:cxn ang="0">
                <a:pos x="384" y="3276"/>
              </a:cxn>
            </a:cxnLst>
            <a:rect l="0" t="0" r="r" b="b"/>
            <a:pathLst>
              <a:path w="1884" h="3276">
                <a:moveTo>
                  <a:pt x="384" y="3276"/>
                </a:moveTo>
                <a:lnTo>
                  <a:pt x="1884" y="0"/>
                </a:lnTo>
                <a:lnTo>
                  <a:pt x="0" y="3276"/>
                </a:lnTo>
                <a:lnTo>
                  <a:pt x="384" y="3276"/>
                </a:lnTo>
                <a:close/>
              </a:path>
            </a:pathLst>
          </a:custGeom>
          <a:solidFill>
            <a:srgbClr val="E0E0E0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36" name="Freeform 12"/>
          <p:cNvSpPr>
            <a:spLocks/>
          </p:cNvSpPr>
          <p:nvPr/>
        </p:nvSpPr>
        <p:spPr bwMode="gray">
          <a:xfrm>
            <a:off x="3429000" y="0"/>
            <a:ext cx="5172075" cy="6858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082" y="475"/>
              </a:cxn>
              <a:cxn ang="0">
                <a:pos x="3210" y="936"/>
              </a:cxn>
              <a:cxn ang="0">
                <a:pos x="1728" y="4320"/>
              </a:cxn>
              <a:cxn ang="0">
                <a:pos x="1872" y="4320"/>
              </a:cxn>
              <a:cxn ang="0">
                <a:pos x="3258" y="912"/>
              </a:cxn>
              <a:cxn ang="0">
                <a:pos x="3120" y="432"/>
              </a:cxn>
              <a:cxn ang="0">
                <a:pos x="1296" y="0"/>
              </a:cxn>
              <a:cxn ang="0">
                <a:pos x="0" y="0"/>
              </a:cxn>
            </a:cxnLst>
            <a:rect l="0" t="0" r="r" b="b"/>
            <a:pathLst>
              <a:path w="3258" h="4320">
                <a:moveTo>
                  <a:pt x="0" y="0"/>
                </a:moveTo>
                <a:lnTo>
                  <a:pt x="3082" y="475"/>
                </a:lnTo>
                <a:lnTo>
                  <a:pt x="3210" y="936"/>
                </a:lnTo>
                <a:lnTo>
                  <a:pt x="1728" y="4320"/>
                </a:lnTo>
                <a:lnTo>
                  <a:pt x="1872" y="4320"/>
                </a:lnTo>
                <a:lnTo>
                  <a:pt x="3258" y="912"/>
                </a:lnTo>
                <a:lnTo>
                  <a:pt x="3120" y="432"/>
                </a:lnTo>
                <a:lnTo>
                  <a:pt x="1296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38" name="Freeform 14"/>
          <p:cNvSpPr>
            <a:spLocks/>
          </p:cNvSpPr>
          <p:nvPr/>
        </p:nvSpPr>
        <p:spPr bwMode="gray">
          <a:xfrm>
            <a:off x="8382000" y="0"/>
            <a:ext cx="762000" cy="1143000"/>
          </a:xfrm>
          <a:custGeom>
            <a:avLst/>
            <a:gdLst/>
            <a:ahLst/>
            <a:cxnLst>
              <a:cxn ang="0">
                <a:pos x="48" y="0"/>
              </a:cxn>
              <a:cxn ang="0">
                <a:pos x="0" y="96"/>
              </a:cxn>
              <a:cxn ang="0">
                <a:pos x="354" y="690"/>
              </a:cxn>
              <a:cxn ang="0">
                <a:pos x="480" y="720"/>
              </a:cxn>
              <a:cxn ang="0">
                <a:pos x="480" y="576"/>
              </a:cxn>
              <a:cxn ang="0">
                <a:pos x="48" y="96"/>
              </a:cxn>
              <a:cxn ang="0">
                <a:pos x="89" y="0"/>
              </a:cxn>
              <a:cxn ang="0">
                <a:pos x="48" y="0"/>
              </a:cxn>
            </a:cxnLst>
            <a:rect l="0" t="0" r="r" b="b"/>
            <a:pathLst>
              <a:path w="480" h="720">
                <a:moveTo>
                  <a:pt x="48" y="0"/>
                </a:moveTo>
                <a:lnTo>
                  <a:pt x="0" y="96"/>
                </a:lnTo>
                <a:lnTo>
                  <a:pt x="354" y="690"/>
                </a:lnTo>
                <a:lnTo>
                  <a:pt x="480" y="720"/>
                </a:lnTo>
                <a:lnTo>
                  <a:pt x="480" y="576"/>
                </a:lnTo>
                <a:lnTo>
                  <a:pt x="48" y="96"/>
                </a:lnTo>
                <a:lnTo>
                  <a:pt x="89" y="0"/>
                </a:lnTo>
                <a:lnTo>
                  <a:pt x="48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39" name="Freeform 15"/>
          <p:cNvSpPr>
            <a:spLocks/>
          </p:cNvSpPr>
          <p:nvPr/>
        </p:nvSpPr>
        <p:spPr bwMode="gray">
          <a:xfrm>
            <a:off x="8610600" y="228600"/>
            <a:ext cx="533400" cy="533400"/>
          </a:xfrm>
          <a:custGeom>
            <a:avLst/>
            <a:gdLst/>
            <a:ahLst/>
            <a:cxnLst>
              <a:cxn ang="0">
                <a:pos x="336" y="336"/>
              </a:cxn>
              <a:cxn ang="0">
                <a:pos x="0" y="0"/>
              </a:cxn>
              <a:cxn ang="0">
                <a:pos x="336" y="240"/>
              </a:cxn>
              <a:cxn ang="0">
                <a:pos x="336" y="336"/>
              </a:cxn>
            </a:cxnLst>
            <a:rect l="0" t="0" r="r" b="b"/>
            <a:pathLst>
              <a:path w="336" h="336">
                <a:moveTo>
                  <a:pt x="336" y="336"/>
                </a:moveTo>
                <a:lnTo>
                  <a:pt x="0" y="0"/>
                </a:lnTo>
                <a:lnTo>
                  <a:pt x="336" y="240"/>
                </a:lnTo>
                <a:lnTo>
                  <a:pt x="336" y="336"/>
                </a:ln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2" name="Group 49"/>
          <p:cNvGrpSpPr>
            <a:grpSpLocks/>
          </p:cNvGrpSpPr>
          <p:nvPr/>
        </p:nvGrpSpPr>
        <p:grpSpPr bwMode="auto">
          <a:xfrm>
            <a:off x="5562600" y="0"/>
            <a:ext cx="3267075" cy="6858000"/>
            <a:chOff x="3504" y="0"/>
            <a:chExt cx="2058" cy="4320"/>
          </a:xfrm>
        </p:grpSpPr>
        <p:sp>
          <p:nvSpPr>
            <p:cNvPr id="1037" name="Freeform 13"/>
            <p:cNvSpPr>
              <a:spLocks/>
            </p:cNvSpPr>
            <p:nvPr userDrawn="1"/>
          </p:nvSpPr>
          <p:spPr bwMode="gray">
            <a:xfrm>
              <a:off x="3504" y="0"/>
              <a:ext cx="2058" cy="43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56" y="0"/>
                </a:cxn>
                <a:cxn ang="0">
                  <a:pos x="1854" y="402"/>
                </a:cxn>
                <a:cxn ang="0">
                  <a:pos x="2058" y="972"/>
                </a:cxn>
                <a:cxn ang="0">
                  <a:pos x="1296" y="4320"/>
                </a:cxn>
                <a:cxn ang="0">
                  <a:pos x="720" y="4320"/>
                </a:cxn>
                <a:cxn ang="0">
                  <a:pos x="1920" y="912"/>
                </a:cxn>
                <a:cxn ang="0">
                  <a:pos x="1776" y="432"/>
                </a:cxn>
                <a:cxn ang="0">
                  <a:pos x="0" y="0"/>
                </a:cxn>
              </a:cxnLst>
              <a:rect l="0" t="0" r="r" b="b"/>
              <a:pathLst>
                <a:path w="2058" h="4320">
                  <a:moveTo>
                    <a:pt x="0" y="0"/>
                  </a:moveTo>
                  <a:lnTo>
                    <a:pt x="1056" y="0"/>
                  </a:lnTo>
                  <a:lnTo>
                    <a:pt x="1854" y="402"/>
                  </a:lnTo>
                  <a:lnTo>
                    <a:pt x="2058" y="972"/>
                  </a:lnTo>
                  <a:lnTo>
                    <a:pt x="1296" y="4320"/>
                  </a:lnTo>
                  <a:lnTo>
                    <a:pt x="720" y="4320"/>
                  </a:lnTo>
                  <a:lnTo>
                    <a:pt x="1920" y="912"/>
                  </a:lnTo>
                  <a:lnTo>
                    <a:pt x="1776" y="4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7" name="Freeform 23"/>
            <p:cNvSpPr>
              <a:spLocks/>
            </p:cNvSpPr>
            <p:nvPr userDrawn="1"/>
          </p:nvSpPr>
          <p:spPr bwMode="gray">
            <a:xfrm>
              <a:off x="4217" y="1056"/>
              <a:ext cx="1152" cy="3264"/>
            </a:xfrm>
            <a:custGeom>
              <a:avLst/>
              <a:gdLst/>
              <a:ahLst/>
              <a:cxnLst>
                <a:cxn ang="0">
                  <a:pos x="0" y="3264"/>
                </a:cxn>
                <a:cxn ang="0">
                  <a:pos x="1152" y="0"/>
                </a:cxn>
                <a:cxn ang="0">
                  <a:pos x="96" y="3264"/>
                </a:cxn>
                <a:cxn ang="0">
                  <a:pos x="0" y="3264"/>
                </a:cxn>
              </a:cxnLst>
              <a:rect l="0" t="0" r="r" b="b"/>
              <a:pathLst>
                <a:path w="1152" h="3264">
                  <a:moveTo>
                    <a:pt x="0" y="3264"/>
                  </a:moveTo>
                  <a:lnTo>
                    <a:pt x="1152" y="0"/>
                  </a:lnTo>
                  <a:lnTo>
                    <a:pt x="96" y="3264"/>
                  </a:lnTo>
                  <a:lnTo>
                    <a:pt x="0" y="3264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22"/>
          <p:cNvGrpSpPr>
            <a:grpSpLocks/>
          </p:cNvGrpSpPr>
          <p:nvPr/>
        </p:nvGrpSpPr>
        <p:grpSpPr bwMode="auto">
          <a:xfrm>
            <a:off x="142875" y="765175"/>
            <a:ext cx="8858250" cy="5943600"/>
            <a:chOff x="90" y="480"/>
            <a:chExt cx="5580" cy="3744"/>
          </a:xfrm>
        </p:grpSpPr>
        <p:sp>
          <p:nvSpPr>
            <p:cNvPr id="1040" name="Rectangle 16"/>
            <p:cNvSpPr>
              <a:spLocks noChangeArrowheads="1"/>
            </p:cNvSpPr>
            <p:nvPr userDrawn="1"/>
          </p:nvSpPr>
          <p:spPr bwMode="gray">
            <a:xfrm>
              <a:off x="90" y="480"/>
              <a:ext cx="5580" cy="3744"/>
            </a:xfrm>
            <a:prstGeom prst="rect">
              <a:avLst/>
            </a:prstGeom>
            <a:solidFill>
              <a:srgbClr val="FFFFFF">
                <a:alpha val="69000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1" name="Rectangle 17"/>
            <p:cNvSpPr>
              <a:spLocks noChangeArrowheads="1"/>
            </p:cNvSpPr>
            <p:nvPr userDrawn="1"/>
          </p:nvSpPr>
          <p:spPr bwMode="gray">
            <a:xfrm>
              <a:off x="90" y="480"/>
              <a:ext cx="5580" cy="3744"/>
            </a:xfrm>
            <a:prstGeom prst="rect">
              <a:avLst/>
            </a:prstGeom>
            <a:solidFill>
              <a:srgbClr val="FFFFFF">
                <a:alpha val="69000"/>
              </a:srgbClr>
            </a:solidFill>
            <a:ln w="952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042" name="Rectangle 18"/>
          <p:cNvSpPr>
            <a:spLocks noChangeArrowheads="1"/>
          </p:cNvSpPr>
          <p:nvPr/>
        </p:nvSpPr>
        <p:spPr bwMode="gray">
          <a:xfrm>
            <a:off x="381000" y="676275"/>
            <a:ext cx="6248400" cy="1524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043" name="Picture 19" descr="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gray">
          <a:xfrm>
            <a:off x="500063" y="577850"/>
            <a:ext cx="371475" cy="371475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903288" y="198438"/>
            <a:ext cx="6302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283325"/>
            <a:ext cx="2133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283325"/>
            <a:ext cx="2895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283325"/>
            <a:ext cx="2133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D4DB55D7-7141-40AF-B57C-176C6197F6C7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</p:sldLayoutIdLst>
  <p:transition/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1.ppt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9.jpeg"/><Relationship Id="rId4" Type="http://schemas.openxmlformats.org/officeDocument/2006/relationships/oleObject" Target="../embeddings/_____Microsoft_Office_Excel_97-20032.xls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_____Microsoft_Office_Excel_97-20033.xls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7" name="Picture 3" descr="Y:\Перминов Николай Геннадьевич\doc\СЭР слайды\главна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4" y="3786190"/>
            <a:ext cx="785819" cy="714380"/>
          </a:xfrm>
          <a:prstGeom prst="rect">
            <a:avLst/>
          </a:prstGeom>
          <a:noFill/>
        </p:spPr>
      </p:pic>
      <p:pic>
        <p:nvPicPr>
          <p:cNvPr id="113666" name="Picture 2" descr="Y:\Перминов Николай Геннадьевич\doc\СЭР слайды\главна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5286388"/>
            <a:ext cx="2233590" cy="777868"/>
          </a:xfrm>
          <a:prstGeom prst="rect">
            <a:avLst/>
          </a:prstGeom>
          <a:noFill/>
        </p:spPr>
      </p:pic>
      <p:sp>
        <p:nvSpPr>
          <p:cNvPr id="6" name="Rectangle 1"/>
          <p:cNvSpPr txBox="1">
            <a:spLocks noChangeArrowheads="1"/>
          </p:cNvSpPr>
          <p:nvPr/>
        </p:nvSpPr>
        <p:spPr bwMode="gray">
          <a:xfrm>
            <a:off x="2071670" y="1928802"/>
            <a:ext cx="6634155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E27100"/>
              </a:buClr>
              <a:buSzTx/>
              <a:buFont typeface="Arial Black" pitchFamily="32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Arial Black" pitchFamily="32" charset="0"/>
                <a:ea typeface="+mj-ea"/>
                <a:cs typeface="+mj-cs"/>
              </a:rPr>
              <a:t>Доклад Главы Муниципального образования «Красногорский  район» по итогам 2010 года</a:t>
            </a:r>
            <a:r>
              <a:rPr kumimoji="0" lang="ru-RU" sz="2400" b="1" i="0" u="none" strike="noStrike" kern="0" cap="none" spc="0" normalizeH="0" noProof="0" dirty="0" smtClean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Arial Black" pitchFamily="32" charset="0"/>
                <a:ea typeface="+mj-ea"/>
                <a:cs typeface="+mj-cs"/>
              </a:rPr>
              <a:t>  </a:t>
            </a:r>
            <a:endParaRPr kumimoji="0" lang="en-GB" sz="2400" b="1" i="0" u="none" strike="noStrike" kern="0" cap="none" spc="0" normalizeH="0" baseline="0" noProof="0" dirty="0" smtClean="0">
              <a:ln>
                <a:noFill/>
              </a:ln>
              <a:solidFill>
                <a:srgbClr val="333399"/>
              </a:solidFill>
              <a:effectLst/>
              <a:uLnTx/>
              <a:uFillTx/>
              <a:latin typeface="Arial Black" pitchFamily="32" charset="0"/>
              <a:ea typeface="+mj-ea"/>
              <a:cs typeface="+mj-cs"/>
            </a:endParaRPr>
          </a:p>
        </p:txBody>
      </p:sp>
      <p:pic>
        <p:nvPicPr>
          <p:cNvPr id="67585" name="Picture 1" descr="Y:\Перминов Николай Геннадьевич\doc\СЭР слайды\Карты\герб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915445"/>
            <a:ext cx="1214446" cy="17278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03288" y="198438"/>
            <a:ext cx="5668975" cy="1143000"/>
          </a:xfrm>
        </p:spPr>
        <p:txBody>
          <a:bodyPr/>
          <a:lstStyle/>
          <a:p>
            <a:r>
              <a:rPr lang="ru-RU" sz="2400" dirty="0" smtClean="0">
                <a:solidFill>
                  <a:srgbClr val="333399"/>
                </a:solidFill>
              </a:rPr>
              <a:t>Наличие КРС (головы) </a:t>
            </a:r>
            <a:endParaRPr lang="ru-RU" sz="2400" dirty="0"/>
          </a:p>
        </p:txBody>
      </p:sp>
      <p:sp>
        <p:nvSpPr>
          <p:cNvPr id="5" name="Номер слайда 6"/>
          <p:cNvSpPr txBox="1">
            <a:spLocks/>
          </p:cNvSpPr>
          <p:nvPr/>
        </p:nvSpPr>
        <p:spPr bwMode="gray">
          <a:xfrm>
            <a:off x="214282" y="6357958"/>
            <a:ext cx="42862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  <a:defRPr/>
            </a:pPr>
            <a:fld id="{44EAEF13-F3F8-4360-B15F-ADAF1D2CBFB1}" type="slidenum">
              <a:rPr kumimoji="0" lang="en-GB" sz="1400" b="1" i="0" u="none" strike="noStrike" kern="1200" cap="none" spc="0" normalizeH="0" baseline="0" noProof="0" smtClean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l" defTabSz="449263" rtl="0" eaLnBrk="1" fontAlgn="base" latinLnBrk="0" hangingPunct="1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buNone/>
                <a:tabLst/>
                <a:defRPr/>
              </a:pPr>
              <a:t>10</a:t>
            </a:fld>
            <a:endParaRPr kumimoji="0" lang="en-GB" sz="1400" b="1" i="0" u="none" strike="noStrike" kern="1200" cap="none" spc="0" normalizeH="0" baseline="0" noProof="0" dirty="0">
              <a:ln>
                <a:noFill/>
              </a:ln>
              <a:solidFill>
                <a:srgbClr val="333399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428596" y="1357298"/>
          <a:ext cx="8429684" cy="4857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03288" y="198438"/>
            <a:ext cx="6302375" cy="1143000"/>
          </a:xfrm>
        </p:spPr>
        <p:txBody>
          <a:bodyPr/>
          <a:lstStyle/>
          <a:p>
            <a:r>
              <a:rPr lang="ru-RU" sz="2400" dirty="0" smtClean="0">
                <a:solidFill>
                  <a:srgbClr val="333399"/>
                </a:solidFill>
              </a:rPr>
              <a:t>Производство молока ( в тоннах) </a:t>
            </a:r>
            <a:br>
              <a:rPr lang="ru-RU" sz="2400" dirty="0" smtClean="0">
                <a:solidFill>
                  <a:srgbClr val="333399"/>
                </a:solidFill>
              </a:rPr>
            </a:br>
            <a:endParaRPr lang="ru-RU" sz="2400" dirty="0"/>
          </a:p>
        </p:txBody>
      </p:sp>
      <p:sp>
        <p:nvSpPr>
          <p:cNvPr id="5" name="Номер слайда 6"/>
          <p:cNvSpPr txBox="1">
            <a:spLocks/>
          </p:cNvSpPr>
          <p:nvPr/>
        </p:nvSpPr>
        <p:spPr bwMode="gray">
          <a:xfrm>
            <a:off x="214282" y="6357958"/>
            <a:ext cx="500066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  <a:defRPr/>
            </a:pPr>
            <a:fld id="{44EAEF13-F3F8-4360-B15F-ADAF1D2CBFB1}" type="slidenum">
              <a:rPr kumimoji="0" lang="en-GB" sz="1400" b="1" i="0" u="none" strike="noStrike" kern="1200" cap="none" spc="0" normalizeH="0" baseline="0" noProof="0" smtClean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l" defTabSz="449263" rtl="0" eaLnBrk="1" fontAlgn="base" latinLnBrk="0" hangingPunct="1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buNone/>
                <a:tabLst/>
                <a:defRPr/>
              </a:pPr>
              <a:t>11</a:t>
            </a:fld>
            <a:endParaRPr kumimoji="0" lang="en-GB" sz="1400" b="1" i="0" u="none" strike="noStrike" kern="1200" cap="none" spc="0" normalizeH="0" baseline="0" noProof="0" dirty="0">
              <a:ln>
                <a:noFill/>
              </a:ln>
              <a:solidFill>
                <a:srgbClr val="333399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500034" y="1357298"/>
          <a:ext cx="8215370" cy="4714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03288" y="198438"/>
            <a:ext cx="5668975" cy="1143000"/>
          </a:xfrm>
        </p:spPr>
        <p:txBody>
          <a:bodyPr/>
          <a:lstStyle/>
          <a:p>
            <a:r>
              <a:rPr lang="ru-RU" sz="2400" dirty="0" smtClean="0">
                <a:solidFill>
                  <a:srgbClr val="333399"/>
                </a:solidFill>
              </a:rPr>
              <a:t>Наличие коров (головы)</a:t>
            </a:r>
            <a:endParaRPr lang="ru-RU" sz="2400" dirty="0"/>
          </a:p>
        </p:txBody>
      </p:sp>
      <p:sp>
        <p:nvSpPr>
          <p:cNvPr id="5" name="Номер слайда 6"/>
          <p:cNvSpPr txBox="1">
            <a:spLocks/>
          </p:cNvSpPr>
          <p:nvPr/>
        </p:nvSpPr>
        <p:spPr bwMode="gray">
          <a:xfrm>
            <a:off x="214282" y="6357958"/>
            <a:ext cx="42862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  <a:defRPr/>
            </a:pPr>
            <a:fld id="{44EAEF13-F3F8-4360-B15F-ADAF1D2CBFB1}" type="slidenum">
              <a:rPr kumimoji="0" lang="en-GB" sz="1400" b="1" i="0" u="none" strike="noStrike" kern="1200" cap="none" spc="0" normalizeH="0" baseline="0" noProof="0" smtClean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l" defTabSz="449263" rtl="0" eaLnBrk="1" fontAlgn="base" latinLnBrk="0" hangingPunct="1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buNone/>
                <a:tabLst/>
                <a:defRPr/>
              </a:pPr>
              <a:t>12</a:t>
            </a:fld>
            <a:endParaRPr kumimoji="0" lang="en-GB" sz="1400" b="1" i="0" u="none" strike="noStrike" kern="1200" cap="none" spc="0" normalizeH="0" baseline="0" noProof="0" dirty="0">
              <a:ln>
                <a:noFill/>
              </a:ln>
              <a:solidFill>
                <a:srgbClr val="333399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428596" y="1214422"/>
          <a:ext cx="8429684" cy="5072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rgbClr val="333399"/>
                </a:solidFill>
              </a:rPr>
              <a:t>Промышленные </a:t>
            </a:r>
            <a:br>
              <a:rPr lang="ru-RU" sz="2400" dirty="0" smtClean="0">
                <a:solidFill>
                  <a:srgbClr val="333399"/>
                </a:solidFill>
              </a:rPr>
            </a:br>
            <a:r>
              <a:rPr lang="ru-RU" sz="2400" dirty="0" smtClean="0">
                <a:solidFill>
                  <a:srgbClr val="333399"/>
                </a:solidFill>
              </a:rPr>
              <a:t>предприятия района</a:t>
            </a:r>
            <a:endParaRPr lang="ru-RU" sz="2400" dirty="0"/>
          </a:p>
        </p:txBody>
      </p:sp>
      <p:sp>
        <p:nvSpPr>
          <p:cNvPr id="9" name="Номер слайда 6"/>
          <p:cNvSpPr txBox="1">
            <a:spLocks/>
          </p:cNvSpPr>
          <p:nvPr/>
        </p:nvSpPr>
        <p:spPr bwMode="gray">
          <a:xfrm>
            <a:off x="214282" y="6357958"/>
            <a:ext cx="500066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  <a:defRPr/>
            </a:pPr>
            <a:fld id="{44EAEF13-F3F8-4360-B15F-ADAF1D2CBFB1}" type="slidenum">
              <a:rPr kumimoji="0" lang="en-GB" sz="1400" b="1" i="0" u="none" strike="noStrike" kern="1200" cap="none" spc="0" normalizeH="0" baseline="0" noProof="0" smtClean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l" defTabSz="449263" rtl="0" eaLnBrk="1" fontAlgn="base" latinLnBrk="0" hangingPunct="1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buNone/>
                <a:tabLst/>
                <a:defRPr/>
              </a:pPr>
              <a:t>13</a:t>
            </a:fld>
            <a:endParaRPr kumimoji="0" lang="en-GB" sz="1400" b="1" i="0" u="none" strike="noStrike" kern="1200" cap="none" spc="0" normalizeH="0" baseline="0" noProof="0" dirty="0">
              <a:ln>
                <a:noFill/>
              </a:ln>
              <a:solidFill>
                <a:srgbClr val="333399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7171" name="Picture 3" descr="C:\Documents and Settings\User\Мои документы\Мои рисунки\24о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3786190"/>
            <a:ext cx="3430596" cy="2571661"/>
          </a:xfrm>
          <a:prstGeom prst="rect">
            <a:avLst/>
          </a:prstGeom>
          <a:noFill/>
        </p:spPr>
      </p:pic>
      <p:pic>
        <p:nvPicPr>
          <p:cNvPr id="7170" name="Picture 2" descr="C:\Documents and Settings\User\Мои документы\Мои рисунки\Рисунок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5034" y="1000108"/>
            <a:ext cx="3424618" cy="2571768"/>
          </a:xfrm>
          <a:prstGeom prst="rect">
            <a:avLst/>
          </a:prstGeom>
          <a:noFill/>
        </p:spPr>
      </p:pic>
      <p:pic>
        <p:nvPicPr>
          <p:cNvPr id="7172" name="Picture 4" descr="C:\Documents and Settings\User\Мои документы\Мои рисунки\пекарн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14" y="1357298"/>
            <a:ext cx="3375902" cy="450059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903288" y="198438"/>
            <a:ext cx="5668975" cy="1143000"/>
          </a:xfrm>
        </p:spPr>
        <p:txBody>
          <a:bodyPr/>
          <a:lstStyle/>
          <a:p>
            <a:r>
              <a:rPr lang="ru-RU" sz="2400" dirty="0" smtClean="0">
                <a:solidFill>
                  <a:srgbClr val="333399"/>
                </a:solidFill>
              </a:rPr>
              <a:t>Исполнение бюджета за 2010 год</a:t>
            </a:r>
            <a:endParaRPr lang="ru-RU" sz="24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gray">
          <a:xfrm>
            <a:off x="428596" y="1357298"/>
            <a:ext cx="3786214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srgbClr val="33339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Номер слайда 6"/>
          <p:cNvSpPr txBox="1">
            <a:spLocks/>
          </p:cNvSpPr>
          <p:nvPr/>
        </p:nvSpPr>
        <p:spPr bwMode="gray">
          <a:xfrm>
            <a:off x="214282" y="6357958"/>
            <a:ext cx="42862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  <a:defRPr/>
            </a:pPr>
            <a:fld id="{44EAEF13-F3F8-4360-B15F-ADAF1D2CBFB1}" type="slidenum">
              <a:rPr kumimoji="0" lang="en-GB" sz="1400" b="1" i="0" u="none" strike="noStrike" kern="1200" cap="none" spc="0" normalizeH="0" baseline="0" noProof="0" smtClean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l" defTabSz="449263" rtl="0" eaLnBrk="1" fontAlgn="base" latinLnBrk="0" hangingPunct="1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buNone/>
                <a:tabLst/>
                <a:defRPr/>
              </a:pPr>
              <a:t>14</a:t>
            </a:fld>
            <a:endParaRPr kumimoji="0" lang="en-GB" sz="1400" b="1" i="0" u="none" strike="noStrike" kern="1200" cap="none" spc="0" normalizeH="0" baseline="0" noProof="0" dirty="0">
              <a:ln>
                <a:noFill/>
              </a:ln>
              <a:solidFill>
                <a:srgbClr val="333399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42910" y="1142984"/>
          <a:ext cx="7929618" cy="5464374"/>
        </p:xfrm>
        <a:graphic>
          <a:graphicData uri="http://schemas.openxmlformats.org/presentationml/2006/ole">
            <p:oleObj spid="_x0000_s1026" name="Презентация" r:id="rId3" imgW="4570297" imgH="3427408" progId="PowerPoint.Show.8">
              <p:embed/>
            </p:oleObj>
          </a:graphicData>
        </a:graphic>
      </p:graphicFrame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1"/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8229600" cy="1374775"/>
          </a:xfrm>
        </p:spPr>
        <p:txBody>
          <a:bodyPr/>
          <a:lstStyle/>
          <a:p>
            <a:pPr eaLnBrk="1" hangingPunct="1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dirty="0" smtClean="0">
                <a:solidFill>
                  <a:srgbClr val="333399"/>
                </a:solidFill>
              </a:rPr>
              <a:t>Количество несчастных случаев</a:t>
            </a:r>
            <a:endParaRPr lang="en-GB" sz="2400" dirty="0" smtClean="0">
              <a:solidFill>
                <a:srgbClr val="333399"/>
              </a:solidFill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539751" y="1196975"/>
            <a:ext cx="7913192" cy="4758229"/>
            <a:chOff x="340" y="754"/>
            <a:chExt cx="11355" cy="3727"/>
          </a:xfrm>
        </p:grpSpPr>
        <p:graphicFrame>
          <p:nvGraphicFramePr>
            <p:cNvPr id="26630" name="Object 3"/>
            <p:cNvGraphicFramePr>
              <a:graphicFrameLocks noChangeAspect="1"/>
            </p:cNvGraphicFramePr>
            <p:nvPr/>
          </p:nvGraphicFramePr>
          <p:xfrm>
            <a:off x="6024" y="1159"/>
            <a:ext cx="5671" cy="3322"/>
          </p:xfrm>
          <a:graphic>
            <a:graphicData uri="http://schemas.openxmlformats.org/presentationml/2006/ole">
              <p:oleObj spid="_x0000_s2050" name="Worksheet" r:id="rId4" imgW="7715250" imgH="4429015" progId="Excel.Sheet.8">
                <p:embed/>
              </p:oleObj>
            </a:graphicData>
          </a:graphic>
        </p:graphicFrame>
        <p:sp>
          <p:nvSpPr>
            <p:cNvPr id="26631" name="Text Box 4"/>
            <p:cNvSpPr txBox="1">
              <a:spLocks noChangeArrowheads="1"/>
            </p:cNvSpPr>
            <p:nvPr/>
          </p:nvSpPr>
          <p:spPr bwMode="auto">
            <a:xfrm>
              <a:off x="340" y="754"/>
              <a:ext cx="5171" cy="3371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" name="Номер слайда 6"/>
          <p:cNvSpPr txBox="1">
            <a:spLocks/>
          </p:cNvSpPr>
          <p:nvPr/>
        </p:nvSpPr>
        <p:spPr bwMode="gray">
          <a:xfrm>
            <a:off x="214282" y="6357958"/>
            <a:ext cx="2133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  <a:defRPr/>
            </a:pPr>
            <a:fld id="{44EAEF13-F3F8-4360-B15F-ADAF1D2CBFB1}" type="slidenum">
              <a:rPr kumimoji="0" lang="en-GB" sz="1400" b="1" i="0" u="none" strike="noStrike" kern="1200" cap="none" spc="0" normalizeH="0" baseline="0" noProof="0" smtClean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l" defTabSz="449263" rtl="0" eaLnBrk="1" fontAlgn="base" latinLnBrk="0" hangingPunct="1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buNone/>
                <a:tabLst/>
                <a:defRPr/>
              </a:pPr>
              <a:t>15</a:t>
            </a:fld>
            <a:endParaRPr kumimoji="0" lang="en-GB" sz="1400" b="1" i="0" u="none" strike="noStrike" kern="1200" cap="none" spc="0" normalizeH="0" baseline="0" noProof="0" dirty="0">
              <a:ln>
                <a:noFill/>
              </a:ln>
              <a:solidFill>
                <a:srgbClr val="333399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26632" name="Picture 8" descr="Y:\Охрана труда, ГО и ЧС\Нелюбин Константин Владимирович\1233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86" y="1928802"/>
            <a:ext cx="3670300" cy="3694112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1"/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8229600" cy="1374775"/>
          </a:xfrm>
        </p:spPr>
        <p:txBody>
          <a:bodyPr/>
          <a:lstStyle/>
          <a:p>
            <a:pPr eaLnBrk="1" hangingPunct="1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dirty="0" smtClean="0">
                <a:solidFill>
                  <a:srgbClr val="333399"/>
                </a:solidFill>
              </a:rPr>
              <a:t>Коэффициент тяжести </a:t>
            </a:r>
            <a:br>
              <a:rPr lang="ru-RU" sz="2400" dirty="0" smtClean="0">
                <a:solidFill>
                  <a:srgbClr val="333399"/>
                </a:solidFill>
              </a:rPr>
            </a:br>
            <a:r>
              <a:rPr lang="ru-RU" sz="2400" dirty="0" smtClean="0">
                <a:solidFill>
                  <a:srgbClr val="333399"/>
                </a:solidFill>
              </a:rPr>
              <a:t>и частоты травматизма</a:t>
            </a:r>
            <a:endParaRPr lang="en-GB" sz="2400" dirty="0" smtClean="0">
              <a:solidFill>
                <a:srgbClr val="333399"/>
              </a:solidFill>
            </a:endParaRPr>
          </a:p>
        </p:txBody>
      </p:sp>
      <p:sp>
        <p:nvSpPr>
          <p:cNvPr id="8" name="Номер слайда 6"/>
          <p:cNvSpPr txBox="1">
            <a:spLocks/>
          </p:cNvSpPr>
          <p:nvPr/>
        </p:nvSpPr>
        <p:spPr bwMode="gray">
          <a:xfrm>
            <a:off x="214282" y="6357958"/>
            <a:ext cx="2133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  <a:defRPr/>
            </a:pPr>
            <a:fld id="{44EAEF13-F3F8-4360-B15F-ADAF1D2CBFB1}" type="slidenum">
              <a:rPr kumimoji="0" lang="en-GB" sz="1400" b="1" i="0" u="none" strike="noStrike" kern="1200" cap="none" spc="0" normalizeH="0" baseline="0" noProof="0" smtClean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l" defTabSz="449263" rtl="0" eaLnBrk="1" fontAlgn="base" latinLnBrk="0" hangingPunct="1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buNone/>
                <a:tabLst/>
                <a:defRPr/>
              </a:pPr>
              <a:t>16</a:t>
            </a:fld>
            <a:endParaRPr kumimoji="0" lang="en-GB" sz="1400" b="1" i="0" u="none" strike="noStrike" kern="1200" cap="none" spc="0" normalizeH="0" baseline="0" noProof="0" dirty="0">
              <a:ln>
                <a:noFill/>
              </a:ln>
              <a:solidFill>
                <a:srgbClr val="333399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42844" y="1142984"/>
            <a:ext cx="8748712" cy="4975225"/>
            <a:chOff x="249" y="666"/>
            <a:chExt cx="5511" cy="3134"/>
          </a:xfrm>
        </p:grpSpPr>
        <p:graphicFrame>
          <p:nvGraphicFramePr>
            <p:cNvPr id="11" name="Object 3"/>
            <p:cNvGraphicFramePr>
              <a:graphicFrameLocks noChangeAspect="1"/>
            </p:cNvGraphicFramePr>
            <p:nvPr/>
          </p:nvGraphicFramePr>
          <p:xfrm>
            <a:off x="294" y="756"/>
            <a:ext cx="5365" cy="3020"/>
          </p:xfrm>
          <a:graphic>
            <a:graphicData uri="http://schemas.openxmlformats.org/presentationml/2006/ole">
              <p:oleObj spid="_x0000_s3074" name="Worksheet" r:id="rId4" imgW="8381927" imgH="4724437" progId="Excel.Sheet.8">
                <p:embed/>
              </p:oleObj>
            </a:graphicData>
          </a:graphic>
        </p:graphicFrame>
        <p:sp>
          <p:nvSpPr>
            <p:cNvPr id="12" name="Text Box 4"/>
            <p:cNvSpPr txBox="1">
              <a:spLocks noChangeArrowheads="1"/>
            </p:cNvSpPr>
            <p:nvPr/>
          </p:nvSpPr>
          <p:spPr bwMode="auto">
            <a:xfrm>
              <a:off x="249" y="666"/>
              <a:ext cx="5511" cy="3134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1"/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8229600" cy="1374775"/>
          </a:xfrm>
        </p:spPr>
        <p:txBody>
          <a:bodyPr/>
          <a:lstStyle/>
          <a:p>
            <a:pPr eaLnBrk="1" hangingPunct="1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dirty="0" smtClean="0">
                <a:solidFill>
                  <a:srgbClr val="333399"/>
                </a:solidFill>
              </a:rPr>
              <a:t>Посещаемость сессий депутатами </a:t>
            </a:r>
            <a:br>
              <a:rPr lang="ru-RU" sz="2000" dirty="0" smtClean="0">
                <a:solidFill>
                  <a:srgbClr val="333399"/>
                </a:solidFill>
              </a:rPr>
            </a:br>
            <a:r>
              <a:rPr lang="ru-RU" sz="2000" dirty="0" smtClean="0">
                <a:solidFill>
                  <a:srgbClr val="333399"/>
                </a:solidFill>
              </a:rPr>
              <a:t>4-го созыва в 2010 году</a:t>
            </a:r>
            <a:endParaRPr lang="en-GB" sz="2000" dirty="0" smtClean="0">
              <a:solidFill>
                <a:srgbClr val="333399"/>
              </a:solidFill>
            </a:endParaRPr>
          </a:p>
        </p:txBody>
      </p:sp>
      <p:sp>
        <p:nvSpPr>
          <p:cNvPr id="8" name="Номер слайда 6"/>
          <p:cNvSpPr txBox="1">
            <a:spLocks/>
          </p:cNvSpPr>
          <p:nvPr/>
        </p:nvSpPr>
        <p:spPr bwMode="gray">
          <a:xfrm>
            <a:off x="0" y="6553200"/>
            <a:ext cx="42862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  <a:defRPr/>
            </a:pPr>
            <a:fld id="{44EAEF13-F3F8-4360-B15F-ADAF1D2CBFB1}" type="slidenum">
              <a:rPr kumimoji="0" lang="en-GB" sz="1400" b="1" i="0" u="none" strike="noStrike" kern="1200" cap="none" spc="0" normalizeH="0" baseline="0" noProof="0" smtClean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l" defTabSz="449263" rtl="0" eaLnBrk="1" fontAlgn="base" latinLnBrk="0" hangingPunct="1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buNone/>
                <a:tabLst/>
                <a:defRPr/>
              </a:pPr>
              <a:t>17</a:t>
            </a:fld>
            <a:endParaRPr kumimoji="0" lang="en-GB" sz="1400" b="1" i="0" u="none" strike="noStrike" kern="1200" cap="none" spc="0" normalizeH="0" baseline="0" noProof="0" dirty="0">
              <a:ln>
                <a:noFill/>
              </a:ln>
              <a:solidFill>
                <a:srgbClr val="333399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14280" y="1142984"/>
          <a:ext cx="8786872" cy="5429290"/>
        </p:xfrm>
        <a:graphic>
          <a:graphicData uri="http://schemas.openxmlformats.org/drawingml/2006/table">
            <a:tbl>
              <a:tblPr/>
              <a:tblGrid>
                <a:gridCol w="3159325"/>
                <a:gridCol w="625283"/>
                <a:gridCol w="625283"/>
                <a:gridCol w="625283"/>
                <a:gridCol w="625283"/>
                <a:gridCol w="625283"/>
                <a:gridCol w="625283"/>
                <a:gridCol w="625283"/>
                <a:gridCol w="625283"/>
                <a:gridCol w="625283"/>
              </a:tblGrid>
              <a:tr h="3290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 err="1">
                          <a:latin typeface="Arial"/>
                          <a:ea typeface="Times New Roman"/>
                          <a:cs typeface="Times New Roman"/>
                        </a:rPr>
                        <a:t>Ф.И.О.депутата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32-я 04.03.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33-я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26.03.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34-я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29.04.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35-я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09.06.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36-я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12.07.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37-я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24.08.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38-я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14.10.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39-я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23.11.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40-я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16.12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52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1. Крысова  Любовь </a:t>
                      </a:r>
                      <a:r>
                        <a:rPr lang="ru-RU" sz="800" b="1" dirty="0" err="1">
                          <a:latin typeface="Arial"/>
                          <a:ea typeface="Times New Roman"/>
                          <a:cs typeface="Times New Roman"/>
                        </a:rPr>
                        <a:t>Ананьевна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    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5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2. Блинов Вячеслав Сергеевич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5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3. Прокашев Игорь  Борисович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5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4. Пушкарев Виктор Николаевич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5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5. </a:t>
                      </a:r>
                      <a:r>
                        <a:rPr lang="ru-RU" sz="800" b="1" dirty="0" err="1">
                          <a:latin typeface="Arial"/>
                          <a:ea typeface="Times New Roman"/>
                          <a:cs typeface="Times New Roman"/>
                        </a:rPr>
                        <a:t>Сигова</a:t>
                      </a: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800" b="1" dirty="0" err="1">
                          <a:latin typeface="Arial"/>
                          <a:ea typeface="Times New Roman"/>
                          <a:cs typeface="Times New Roman"/>
                        </a:rPr>
                        <a:t>Федосья</a:t>
                      </a: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800" b="1" dirty="0" err="1">
                          <a:latin typeface="Arial"/>
                          <a:ea typeface="Times New Roman"/>
                          <a:cs typeface="Times New Roman"/>
                        </a:rPr>
                        <a:t>Фокеевна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5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6. Поторочина Мария Игнатьевна 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5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7. Сухих Владимир Арсентьевич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5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8. Свалов Петр Анатольевич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5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9. </a:t>
                      </a:r>
                      <a:r>
                        <a:rPr lang="ru-RU" sz="800" b="1" dirty="0" err="1">
                          <a:latin typeface="Arial"/>
                          <a:ea typeface="Times New Roman"/>
                          <a:cs typeface="Times New Roman"/>
                        </a:rPr>
                        <a:t>Гребенкина</a:t>
                      </a: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 Анна Тимофеевна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5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10.Молотилов  Олег Александрович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5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11. </a:t>
                      </a:r>
                      <a:r>
                        <a:rPr lang="ru-RU" sz="800" b="1" dirty="0" err="1">
                          <a:latin typeface="Arial"/>
                          <a:ea typeface="Times New Roman"/>
                          <a:cs typeface="Times New Roman"/>
                        </a:rPr>
                        <a:t>Дубовцева</a:t>
                      </a: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 Тамара Александровна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5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12. Ефремов Николай Федотович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5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13. Князев Леонид Алексеевич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5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14. Самоделкина Галина  Геннадьевна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5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15. Сидушкин Иван Михайлович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5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16. Шмакова Ольга Вячеславовна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5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17. Кудрявцев Владимир Сергеевич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5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18. Котляков Геннадий Иосифович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5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19. Псарева Любовь Николаевна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5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20. Псарев Николай Павлович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5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21. Веретенников Леонид Анатольевич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5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22. Касаткин Александр Борисович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5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23. Ашихмина Надежда Георгиевна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5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24. Сушенцова Татьяна Владимировна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5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25.  Баженова Ольга Сергеевна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5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26.Чежегова Анна Васильевна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5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27. Поторочин Олег Анатольевич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5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28. Сысоева Людмила Валентиновна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5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29. Копысова Галина Михайловна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5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30. Корепанов Владимир Серафимович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5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31 Виноградов Юрий Владимирович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+</a:t>
                      </a:r>
                      <a:endParaRPr lang="ru-RU" sz="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1" name="WordArt 3"/>
          <p:cNvSpPr>
            <a:spLocks noChangeArrowheads="1" noChangeShapeType="1" noTextEdit="1"/>
          </p:cNvSpPr>
          <p:nvPr/>
        </p:nvSpPr>
        <p:spPr bwMode="auto">
          <a:xfrm>
            <a:off x="1357290" y="2428868"/>
            <a:ext cx="6480175" cy="15128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  <a:gradFill rotWithShape="0">
                  <a:gsLst>
                    <a:gs pos="0">
                      <a:srgbClr val="FFA800"/>
                    </a:gs>
                    <a:gs pos="100000">
                      <a:srgbClr val="825600">
                        <a:alpha val="93999"/>
                      </a:srgbClr>
                    </a:gs>
                  </a:gsLst>
                  <a:lin ang="13500000" scaled="1"/>
                </a:gradFill>
                <a:effectLst>
                  <a:outerShdw dist="17819" dir="2700000" algn="ctr" rotWithShape="0">
                    <a:srgbClr val="000000"/>
                  </a:outerShdw>
                </a:effectLst>
                <a:latin typeface="Arial Black"/>
              </a:rPr>
              <a:t>СПАСИБО </a:t>
            </a:r>
          </a:p>
          <a:p>
            <a:pPr algn="ctr"/>
            <a:r>
              <a:rPr lang="ru-RU" sz="3600" kern="10" dirty="0"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  <a:gradFill rotWithShape="0">
                  <a:gsLst>
                    <a:gs pos="0">
                      <a:srgbClr val="FFA800"/>
                    </a:gs>
                    <a:gs pos="100000">
                      <a:srgbClr val="825600">
                        <a:alpha val="93999"/>
                      </a:srgbClr>
                    </a:gs>
                  </a:gsLst>
                  <a:lin ang="13500000" scaled="1"/>
                </a:gradFill>
                <a:effectLst>
                  <a:outerShdw dist="17819" dir="2700000" algn="ctr" rotWithShape="0">
                    <a:srgbClr val="000000"/>
                  </a:outerShdw>
                </a:effectLst>
                <a:latin typeface="Arial Black"/>
              </a:rPr>
              <a:t>ЗА ВНИМАНИЕ!</a:t>
            </a:r>
          </a:p>
        </p:txBody>
      </p:sp>
      <p:pic>
        <p:nvPicPr>
          <p:cNvPr id="8" name="Рисунок 7" descr="Герб КР_min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42852"/>
            <a:ext cx="1149350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9507" name="Picture 3" descr="Y:\Перминов Николай Геннадьевич\doc\СЭР слайды\Карты\Карта3_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75" y="285728"/>
            <a:ext cx="8776667" cy="6143668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500166" y="642918"/>
            <a:ext cx="3143272" cy="1143000"/>
          </a:xfrm>
        </p:spPr>
        <p:txBody>
          <a:bodyPr/>
          <a:lstStyle/>
          <a:p>
            <a:r>
              <a:rPr lang="ru-RU" sz="1800" dirty="0" smtClean="0">
                <a:solidFill>
                  <a:srgbClr val="333399"/>
                </a:solidFill>
              </a:rPr>
              <a:t>Среднемесячные доходы населения, тыс.руб.</a:t>
            </a:r>
            <a:endParaRPr lang="ru-RU" sz="1800" dirty="0"/>
          </a:p>
        </p:txBody>
      </p:sp>
      <p:sp>
        <p:nvSpPr>
          <p:cNvPr id="6" name="Номер слайда 6"/>
          <p:cNvSpPr txBox="1">
            <a:spLocks/>
          </p:cNvSpPr>
          <p:nvPr/>
        </p:nvSpPr>
        <p:spPr bwMode="gray">
          <a:xfrm>
            <a:off x="214282" y="6357958"/>
            <a:ext cx="42862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  <a:defRPr/>
            </a:pPr>
            <a:fld id="{44EAEF13-F3F8-4360-B15F-ADAF1D2CBFB1}" type="slidenum">
              <a:rPr kumimoji="0" lang="en-GB" sz="1400" b="1" i="0" u="none" strike="noStrike" kern="1200" cap="none" spc="0" normalizeH="0" baseline="0" noProof="0" smtClean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l" defTabSz="449263" rtl="0" eaLnBrk="1" fontAlgn="base" latinLnBrk="0" hangingPunct="1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buNone/>
                <a:tabLst/>
                <a:defRPr/>
              </a:pPr>
              <a:t>2</a:t>
            </a:fld>
            <a:endParaRPr kumimoji="0" lang="en-GB" sz="1400" b="1" i="0" u="none" strike="noStrike" kern="1200" cap="none" spc="0" normalizeH="0" baseline="0" noProof="0" dirty="0">
              <a:ln>
                <a:noFill/>
              </a:ln>
              <a:solidFill>
                <a:srgbClr val="333399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714348" y="1643050"/>
          <a:ext cx="3857652" cy="4714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Диаграмма 9"/>
          <p:cNvGraphicFramePr/>
          <p:nvPr/>
        </p:nvGraphicFramePr>
        <p:xfrm>
          <a:off x="4786314" y="1643050"/>
          <a:ext cx="3857652" cy="46434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Заголовок 1"/>
          <p:cNvSpPr txBox="1">
            <a:spLocks/>
          </p:cNvSpPr>
          <p:nvPr/>
        </p:nvSpPr>
        <p:spPr bwMode="gray">
          <a:xfrm>
            <a:off x="5643570" y="642918"/>
            <a:ext cx="3373436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Средняя зарплата населения, тыс.руб.</a:t>
            </a:r>
            <a:endParaRPr kumimoji="0" lang="ru-RU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 bwMode="gray">
          <a:xfrm>
            <a:off x="903288" y="198438"/>
            <a:ext cx="6302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Здравоохранение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57158" y="1142984"/>
          <a:ext cx="8429684" cy="5143535"/>
        </p:xfrm>
        <a:graphic>
          <a:graphicData uri="http://schemas.openxmlformats.org/drawingml/2006/table">
            <a:tbl>
              <a:tblPr/>
              <a:tblGrid>
                <a:gridCol w="4357718"/>
                <a:gridCol w="1714512"/>
                <a:gridCol w="1214446"/>
                <a:gridCol w="1143008"/>
              </a:tblGrid>
              <a:tr h="299003">
                <a:tc>
                  <a:txBody>
                    <a:bodyPr/>
                    <a:lstStyle/>
                    <a:p>
                      <a:pPr marL="179705" algn="ctr"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Наименование показателя</a:t>
                      </a:r>
                    </a:p>
                  </a:txBody>
                  <a:tcPr marL="63311" marR="63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algn="ctr"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Ед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</a:rPr>
                        <a:t>.</a:t>
                      </a:r>
                      <a:r>
                        <a:rPr lang="en-US" sz="1400" b="1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 b="1" dirty="0" err="1" smtClean="0">
                          <a:latin typeface="Times New Roman"/>
                          <a:ea typeface="Times New Roman"/>
                        </a:rPr>
                        <a:t>измер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.</a:t>
                      </a:r>
                    </a:p>
                  </a:txBody>
                  <a:tcPr marL="63311" marR="63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algn="ctr">
                        <a:spcAft>
                          <a:spcPts val="60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</a:rPr>
                        <a:t>2009г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.</a:t>
                      </a:r>
                    </a:p>
                  </a:txBody>
                  <a:tcPr marL="63311" marR="63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algn="ctr">
                        <a:spcAft>
                          <a:spcPts val="60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</a:rPr>
                        <a:t>2010г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.</a:t>
                      </a:r>
                    </a:p>
                  </a:txBody>
                  <a:tcPr marL="63311" marR="63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410">
                <a:tc>
                  <a:txBody>
                    <a:bodyPr/>
                    <a:lstStyle/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Общая заболеваемость</a:t>
                      </a:r>
                    </a:p>
                  </a:txBody>
                  <a:tcPr marL="63311" marR="63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На 1000 нас.</a:t>
                      </a:r>
                    </a:p>
                  </a:txBody>
                  <a:tcPr marL="63311" marR="63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algn="ctr"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1521,7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3311" marR="63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algn="ctr"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1578,9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3311" marR="63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003">
                <a:tc>
                  <a:txBody>
                    <a:bodyPr/>
                    <a:lstStyle/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</a:rPr>
                        <a:t>Первичная заболеваемость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63311" marR="63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На 1000 нас.</a:t>
                      </a:r>
                    </a:p>
                  </a:txBody>
                  <a:tcPr marL="63311" marR="63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algn="ctr"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767,3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3311" marR="63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algn="ctr"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900,9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3311" marR="63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8009">
                <a:tc>
                  <a:txBody>
                    <a:bodyPr/>
                    <a:lstStyle/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</a:rPr>
                        <a:t>Заболеваемость туберкулезом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63311" marR="63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На 100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т. </a:t>
                      </a: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нас.</a:t>
                      </a:r>
                    </a:p>
                  </a:txBody>
                  <a:tcPr marL="63311" marR="63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algn="ctr"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43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3311" marR="63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algn="ctr"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43,4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3311" marR="63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8009">
                <a:tc>
                  <a:txBody>
                    <a:bodyPr/>
                    <a:lstStyle/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Обеспеченность круглосуточными койками</a:t>
                      </a:r>
                    </a:p>
                  </a:txBody>
                  <a:tcPr marL="63311" marR="63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На 10 тыс. нас.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3311" marR="63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algn="ctr"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80,8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3311" marR="63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algn="ctr"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59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3311" marR="63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0652">
                <a:tc>
                  <a:txBody>
                    <a:bodyPr/>
                    <a:lstStyle/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Обеспеченность </a:t>
                      </a:r>
                      <a:r>
                        <a:rPr lang="ru-RU" sz="1400" b="1" dirty="0" err="1">
                          <a:latin typeface="Times New Roman"/>
                          <a:ea typeface="Times New Roman"/>
                        </a:rPr>
                        <a:t>стационарозамещающими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 койками</a:t>
                      </a:r>
                    </a:p>
                  </a:txBody>
                  <a:tcPr marL="63311" marR="63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На 10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т.нас</a:t>
                      </a: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.</a:t>
                      </a:r>
                    </a:p>
                  </a:txBody>
                  <a:tcPr marL="63311" marR="63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algn="ctr"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12,9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3311" marR="63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algn="ctr"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21,7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3311" marR="63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2226">
                <a:tc>
                  <a:txBody>
                    <a:bodyPr/>
                    <a:lstStyle/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</a:rPr>
                        <a:t>Работа наркологической службы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63311" marR="63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На 100 тыс. нас.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3311" marR="63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algn="ctr"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207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3311" marR="63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algn="ctr"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137,9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3311" marR="63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211">
                <a:tc>
                  <a:txBody>
                    <a:bodyPr/>
                    <a:lstStyle/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</a:rPr>
                        <a:t>Число</a:t>
                      </a:r>
                      <a:r>
                        <a:rPr lang="ru-RU" sz="1400" b="1" baseline="0" dirty="0" smtClean="0">
                          <a:latin typeface="Times New Roman"/>
                          <a:ea typeface="Times New Roman"/>
                        </a:rPr>
                        <a:t> посещений на дому на 1 жителя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63311" marR="63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На 1 жителя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3311" marR="63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algn="ctr"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0,4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3311" marR="63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algn="ctr">
                        <a:spcAft>
                          <a:spcPts val="6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0,5</a:t>
                      </a:r>
                    </a:p>
                  </a:txBody>
                  <a:tcPr marL="63311" marR="63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003">
                <a:tc>
                  <a:txBody>
                    <a:bodyPr/>
                    <a:lstStyle/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Число вызовов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</a:rPr>
                        <a:t>СМП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63311" marR="63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На 1000 нас.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3311" marR="63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algn="ctr"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328,6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3311" marR="63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algn="ctr"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328,6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3311" marR="63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003">
                <a:tc>
                  <a:txBody>
                    <a:bodyPr/>
                    <a:lstStyle/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Работа круглосуточной койки</a:t>
                      </a:r>
                    </a:p>
                  </a:txBody>
                  <a:tcPr marL="63311" marR="63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Дни</a:t>
                      </a:r>
                    </a:p>
                  </a:txBody>
                  <a:tcPr marL="63311" marR="63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algn="ctr"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300,2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3311" marR="63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algn="ctr"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276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3311" marR="63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003">
                <a:tc>
                  <a:txBody>
                    <a:bodyPr/>
                    <a:lstStyle/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Средняя длительность пребывания на койке</a:t>
                      </a:r>
                    </a:p>
                  </a:txBody>
                  <a:tcPr marL="63311" marR="63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Дни</a:t>
                      </a:r>
                    </a:p>
                  </a:txBody>
                  <a:tcPr marL="63311" marR="63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algn="ctr"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10,5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3311" marR="63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algn="ctr"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9,8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3311" marR="63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003">
                <a:tc>
                  <a:txBody>
                    <a:bodyPr/>
                    <a:lstStyle/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Занятость койки в дневном стационаре</a:t>
                      </a:r>
                    </a:p>
                  </a:txBody>
                  <a:tcPr marL="63311" marR="63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Дни</a:t>
                      </a:r>
                    </a:p>
                  </a:txBody>
                  <a:tcPr marL="63311" marR="63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algn="ctr"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294,7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3311" marR="63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algn="ctr"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303,1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3311" marR="63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903289" y="198438"/>
            <a:ext cx="4668844" cy="1143000"/>
          </a:xfrm>
        </p:spPr>
        <p:txBody>
          <a:bodyPr/>
          <a:lstStyle/>
          <a:p>
            <a:r>
              <a:rPr lang="ru-RU" sz="2400" dirty="0" smtClean="0">
                <a:solidFill>
                  <a:srgbClr val="333399"/>
                </a:solidFill>
              </a:rPr>
              <a:t>Развитие системы образования</a:t>
            </a:r>
            <a:endParaRPr lang="ru-RU" sz="2400" dirty="0"/>
          </a:p>
        </p:txBody>
      </p:sp>
      <p:pic>
        <p:nvPicPr>
          <p:cNvPr id="196611" name="Picture 3" descr="Y:\Перминов Николай Геннадьевич\doc\СЭР слайды\интр дос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785793"/>
            <a:ext cx="3500462" cy="2625347"/>
          </a:xfrm>
          <a:prstGeom prst="rect">
            <a:avLst/>
          </a:prstGeom>
          <a:noFill/>
        </p:spPr>
      </p:pic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214282" y="6357958"/>
            <a:ext cx="2133600" cy="304800"/>
          </a:xfrm>
        </p:spPr>
        <p:txBody>
          <a:bodyPr/>
          <a:lstStyle/>
          <a:p>
            <a:pPr algn="l">
              <a:defRPr/>
            </a:pPr>
            <a:fld id="{44EAEF13-F3F8-4360-B15F-ADAF1D2CBFB1}" type="slidenum">
              <a:rPr lang="en-GB" b="1" smtClean="0">
                <a:solidFill>
                  <a:srgbClr val="333399"/>
                </a:solidFill>
              </a:rPr>
              <a:pPr algn="l">
                <a:defRPr/>
              </a:pPr>
              <a:t>4</a:t>
            </a:fld>
            <a:endParaRPr lang="en-GB" b="1" dirty="0">
              <a:solidFill>
                <a:srgbClr val="333399"/>
              </a:solidFill>
            </a:endParaRPr>
          </a:p>
        </p:txBody>
      </p:sp>
      <p:pic>
        <p:nvPicPr>
          <p:cNvPr id="130049" name="Picture 1" descr="Y:\Перминов Николай Геннадьевич\doc\СЭР слайды\редакция\DSC05522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3643314"/>
            <a:ext cx="3530603" cy="2647953"/>
          </a:xfrm>
          <a:prstGeom prst="rect">
            <a:avLst/>
          </a:prstGeom>
          <a:noFill/>
        </p:spPr>
      </p:pic>
      <p:sp>
        <p:nvSpPr>
          <p:cNvPr id="8" name="Заголовок 1"/>
          <p:cNvSpPr txBox="1">
            <a:spLocks/>
          </p:cNvSpPr>
          <p:nvPr/>
        </p:nvSpPr>
        <p:spPr bwMode="gray">
          <a:xfrm>
            <a:off x="642910" y="1428736"/>
            <a:ext cx="4286280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srgbClr val="33339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kern="0" dirty="0" smtClean="0">
                <a:solidFill>
                  <a:srgbClr val="333399"/>
                </a:solidFill>
                <a:latin typeface="+mj-lt"/>
                <a:ea typeface="+mj-ea"/>
                <a:cs typeface="+mj-cs"/>
              </a:rPr>
              <a:t>Основные задачи: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sz="1600" b="1" kern="0" dirty="0" smtClean="0">
                <a:solidFill>
                  <a:srgbClr val="333399"/>
                </a:solidFill>
                <a:latin typeface="+mj-lt"/>
                <a:ea typeface="+mj-ea"/>
                <a:cs typeface="+mj-cs"/>
              </a:rPr>
              <a:t>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en-US" sz="1600" b="1" kern="0" dirty="0" smtClean="0">
                <a:solidFill>
                  <a:srgbClr val="333399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1600" b="1" kern="0" dirty="0" smtClean="0">
                <a:solidFill>
                  <a:srgbClr val="333399"/>
                </a:solidFill>
                <a:latin typeface="+mj-lt"/>
                <a:ea typeface="+mj-ea"/>
                <a:cs typeface="+mj-cs"/>
              </a:rPr>
              <a:t>Обеспечение</a:t>
            </a:r>
            <a:r>
              <a:rPr lang="en-US" sz="1600" b="1" kern="0" dirty="0" smtClean="0">
                <a:solidFill>
                  <a:srgbClr val="333399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1600" b="1" kern="0" dirty="0" smtClean="0">
                <a:solidFill>
                  <a:srgbClr val="333399"/>
                </a:solidFill>
                <a:latin typeface="+mj-lt"/>
                <a:ea typeface="+mj-ea"/>
                <a:cs typeface="+mj-cs"/>
              </a:rPr>
              <a:t>доступности</a:t>
            </a:r>
            <a:r>
              <a:rPr lang="ru-RU" sz="1600" b="1" kern="0" dirty="0" smtClean="0">
                <a:solidFill>
                  <a:srgbClr val="333399"/>
                </a:solidFill>
                <a:latin typeface="+mj-lt"/>
                <a:ea typeface="+mj-ea"/>
                <a:cs typeface="+mj-cs"/>
              </a:rPr>
              <a:t>, </a:t>
            </a:r>
            <a:endParaRPr lang="en-US" sz="1600" b="1" kern="0" dirty="0" smtClean="0">
              <a:solidFill>
                <a:srgbClr val="333399"/>
              </a:solidFill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ru-RU" sz="1600" b="1" kern="0" dirty="0" smtClean="0">
                <a:solidFill>
                  <a:srgbClr val="333399"/>
                </a:solidFill>
                <a:latin typeface="+mj-lt"/>
                <a:ea typeface="+mj-ea"/>
                <a:cs typeface="+mj-cs"/>
              </a:rPr>
              <a:t>эффективности </a:t>
            </a:r>
            <a:r>
              <a:rPr lang="ru-RU" sz="1600" b="1" kern="0" dirty="0" smtClean="0">
                <a:solidFill>
                  <a:srgbClr val="333399"/>
                </a:solidFill>
                <a:latin typeface="+mj-lt"/>
                <a:ea typeface="+mj-ea"/>
                <a:cs typeface="+mj-cs"/>
              </a:rPr>
              <a:t>и качества общего, дошкольного и дополнительного образования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;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kern="0" dirty="0" smtClean="0">
                <a:solidFill>
                  <a:srgbClr val="333399"/>
                </a:solidFill>
                <a:latin typeface="+mj-lt"/>
                <a:ea typeface="+mj-ea"/>
                <a:cs typeface="+mj-cs"/>
              </a:rPr>
              <a:t>- Оптимизация образовательной сети и снижение неэффективных расходов в отрасли;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en-US" sz="1600" b="1" kern="0" dirty="0" smtClean="0">
                <a:solidFill>
                  <a:srgbClr val="333399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1600" b="1" kern="0" dirty="0" smtClean="0">
                <a:solidFill>
                  <a:srgbClr val="333399"/>
                </a:solidFill>
                <a:latin typeface="+mj-lt"/>
                <a:ea typeface="+mj-ea"/>
                <a:cs typeface="+mj-cs"/>
              </a:rPr>
              <a:t>Обеспечение </a:t>
            </a:r>
            <a:r>
              <a:rPr lang="ru-RU" sz="1600" b="1" kern="0" dirty="0" smtClean="0">
                <a:solidFill>
                  <a:srgbClr val="333399"/>
                </a:solidFill>
                <a:latin typeface="+mj-lt"/>
                <a:ea typeface="+mj-ea"/>
                <a:cs typeface="+mj-cs"/>
              </a:rPr>
              <a:t>безопасности образовательного процесса;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en-US" sz="1600" b="1" kern="0" dirty="0" smtClean="0">
                <a:solidFill>
                  <a:srgbClr val="333399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1600" b="1" kern="0" dirty="0" smtClean="0">
                <a:solidFill>
                  <a:srgbClr val="333399"/>
                </a:solidFill>
                <a:latin typeface="+mj-lt"/>
                <a:ea typeface="+mj-ea"/>
                <a:cs typeface="+mj-cs"/>
              </a:rPr>
              <a:t>Охрана  </a:t>
            </a:r>
            <a:r>
              <a:rPr lang="ru-RU" sz="1600" b="1" kern="0" dirty="0" smtClean="0">
                <a:solidFill>
                  <a:srgbClr val="333399"/>
                </a:solidFill>
                <a:latin typeface="+mj-lt"/>
                <a:ea typeface="+mj-ea"/>
                <a:cs typeface="+mj-cs"/>
              </a:rPr>
              <a:t>и укрепление здоровья детей;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ru-RU" sz="1600" b="1" kern="0" dirty="0" smtClean="0">
                <a:solidFill>
                  <a:srgbClr val="333399"/>
                </a:solidFill>
                <a:latin typeface="+mj-lt"/>
                <a:ea typeface="+mj-ea"/>
                <a:cs typeface="+mj-cs"/>
              </a:rPr>
              <a:t> Поддержка одаренных детей;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en-US" sz="1600" b="1" kern="0" dirty="0" smtClean="0">
                <a:solidFill>
                  <a:srgbClr val="333399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1600" b="1" kern="0" dirty="0" smtClean="0">
                <a:solidFill>
                  <a:srgbClr val="333399"/>
                </a:solidFill>
                <a:latin typeface="+mj-lt"/>
                <a:ea typeface="+mj-ea"/>
                <a:cs typeface="+mj-cs"/>
              </a:rPr>
              <a:t>Подготовка </a:t>
            </a:r>
            <a:r>
              <a:rPr lang="ru-RU" sz="1600" b="1" kern="0" dirty="0" smtClean="0">
                <a:solidFill>
                  <a:srgbClr val="333399"/>
                </a:solidFill>
                <a:latin typeface="+mj-lt"/>
                <a:ea typeface="+mj-ea"/>
                <a:cs typeface="+mj-cs"/>
              </a:rPr>
              <a:t>преподавателей с учетом современных требований учебного процесса, повышение педагогического мастерства.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ru-RU" sz="1600" b="1" kern="0" dirty="0" smtClean="0">
              <a:solidFill>
                <a:srgbClr val="333399"/>
              </a:solidFill>
              <a:latin typeface="+mj-lt"/>
              <a:ea typeface="+mj-ea"/>
              <a:cs typeface="+mj-cs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ru-RU" sz="1600" b="1" kern="0" dirty="0" smtClean="0">
              <a:solidFill>
                <a:srgbClr val="333399"/>
              </a:solidFill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endParaRPr lang="ru-RU" sz="2000" b="1" kern="0" dirty="0" smtClean="0">
              <a:solidFill>
                <a:srgbClr val="333399"/>
              </a:solidFill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Y:\Перминов Николай Геннадьевич\doc\СЭР слайды\Новая папка (3)\день села\Изображение 2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1071546"/>
            <a:ext cx="3357586" cy="2518190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03288" y="198438"/>
            <a:ext cx="5668975" cy="1143000"/>
          </a:xfrm>
        </p:spPr>
        <p:txBody>
          <a:bodyPr/>
          <a:lstStyle/>
          <a:p>
            <a:r>
              <a:rPr lang="ru-RU" sz="2400" dirty="0" smtClean="0">
                <a:solidFill>
                  <a:srgbClr val="333399"/>
                </a:solidFill>
              </a:rPr>
              <a:t>Развитие культуры</a:t>
            </a:r>
            <a:endParaRPr lang="ru-RU" sz="2400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gray">
          <a:xfrm>
            <a:off x="428596" y="1357298"/>
            <a:ext cx="4572032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kern="0" dirty="0" smtClean="0">
                <a:solidFill>
                  <a:srgbClr val="333399"/>
                </a:solidFill>
                <a:latin typeface="+mj-lt"/>
                <a:ea typeface="+mj-ea"/>
                <a:cs typeface="+mj-cs"/>
              </a:rPr>
              <a:t>Основные мероприятия: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2000" b="1" kern="0" dirty="0" smtClean="0">
              <a:solidFill>
                <a:srgbClr val="333399"/>
              </a:solidFill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kern="0" dirty="0" smtClean="0">
                <a:solidFill>
                  <a:srgbClr val="333399"/>
                </a:solidFill>
                <a:latin typeface="+mj-lt"/>
                <a:ea typeface="+mj-ea"/>
                <a:cs typeface="+mj-cs"/>
              </a:rPr>
              <a:t>-</a:t>
            </a:r>
            <a:r>
              <a:rPr lang="en-US" sz="2000" b="1" kern="0" dirty="0" smtClean="0">
                <a:solidFill>
                  <a:srgbClr val="333399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2000" b="1" kern="0" dirty="0" smtClean="0">
                <a:solidFill>
                  <a:srgbClr val="333399"/>
                </a:solidFill>
                <a:latin typeface="+mj-lt"/>
                <a:ea typeface="+mj-ea"/>
                <a:cs typeface="+mj-cs"/>
              </a:rPr>
              <a:t>Сохранение </a:t>
            </a:r>
            <a:r>
              <a:rPr lang="ru-RU" sz="2000" b="1" kern="0" dirty="0" smtClean="0">
                <a:solidFill>
                  <a:srgbClr val="333399"/>
                </a:solidFill>
                <a:latin typeface="+mj-lt"/>
                <a:ea typeface="+mj-ea"/>
                <a:cs typeface="+mj-cs"/>
              </a:rPr>
              <a:t>и развитие многонационального культурного наследия;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Сохранение</a:t>
            </a:r>
            <a:r>
              <a:rPr kumimoji="0" lang="ru-RU" sz="2000" b="1" i="0" u="none" strike="noStrike" kern="0" cap="none" spc="0" normalizeH="0" noProof="0" dirty="0" smtClean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2000" b="1" i="0" u="none" strike="noStrike" kern="0" cap="none" spc="0" normalizeH="0" noProof="0" dirty="0" smtClean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 развитие  традиционных видов  декоративно-прикладного искусства;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Пополнение </a:t>
            </a: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фонда библиотек;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en-US" sz="2000" b="1" kern="0" dirty="0" smtClean="0">
                <a:solidFill>
                  <a:srgbClr val="333399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2000" b="1" kern="0" dirty="0" smtClean="0">
                <a:solidFill>
                  <a:srgbClr val="333399"/>
                </a:solidFill>
                <a:latin typeface="+mj-lt"/>
                <a:ea typeface="+mj-ea"/>
                <a:cs typeface="+mj-cs"/>
              </a:rPr>
              <a:t>Оснащение </a:t>
            </a:r>
            <a:r>
              <a:rPr lang="ru-RU" sz="2000" b="1" kern="0" dirty="0" smtClean="0">
                <a:solidFill>
                  <a:srgbClr val="333399"/>
                </a:solidFill>
                <a:latin typeface="+mj-lt"/>
                <a:ea typeface="+mj-ea"/>
                <a:cs typeface="+mj-cs"/>
              </a:rPr>
              <a:t>библиотек современными носителями информации</a:t>
            </a:r>
            <a:endParaRPr kumimoji="0" lang="ru-RU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Номер слайда 6"/>
          <p:cNvSpPr txBox="1">
            <a:spLocks/>
          </p:cNvSpPr>
          <p:nvPr/>
        </p:nvSpPr>
        <p:spPr bwMode="gray">
          <a:xfrm>
            <a:off x="214282" y="6357958"/>
            <a:ext cx="42862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  <a:defRPr/>
            </a:pPr>
            <a:fld id="{44EAEF13-F3F8-4360-B15F-ADAF1D2CBFB1}" type="slidenum">
              <a:rPr kumimoji="0" lang="en-GB" sz="1400" b="1" i="0" u="none" strike="noStrike" kern="1200" cap="none" spc="0" normalizeH="0" baseline="0" noProof="0" smtClean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l" defTabSz="449263" rtl="0" eaLnBrk="1" fontAlgn="base" latinLnBrk="0" hangingPunct="1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buNone/>
                <a:tabLst/>
                <a:defRPr/>
              </a:pPr>
              <a:t>5</a:t>
            </a:fld>
            <a:endParaRPr kumimoji="0" lang="en-GB" sz="1400" b="1" i="0" u="none" strike="noStrike" kern="1200" cap="none" spc="0" normalizeH="0" baseline="0" noProof="0" dirty="0">
              <a:ln>
                <a:noFill/>
              </a:ln>
              <a:solidFill>
                <a:srgbClr val="333399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4098" name="Picture 2" descr="Z:\Перминов Николай Геннадьевич\СЭР слайды\Администрация1\6-7 мая 0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3857628"/>
            <a:ext cx="3357586" cy="251819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903288" y="198438"/>
            <a:ext cx="6302375" cy="1143000"/>
          </a:xfrm>
        </p:spPr>
        <p:txBody>
          <a:bodyPr/>
          <a:lstStyle/>
          <a:p>
            <a:r>
              <a:rPr lang="ru-RU" sz="2400" dirty="0" smtClean="0">
                <a:solidFill>
                  <a:srgbClr val="333399"/>
                </a:solidFill>
              </a:rPr>
              <a:t>Строительный комплекс</a:t>
            </a:r>
            <a:endParaRPr lang="ru-RU" sz="2400" dirty="0"/>
          </a:p>
        </p:txBody>
      </p:sp>
      <p:sp>
        <p:nvSpPr>
          <p:cNvPr id="6" name="Номер слайда 6"/>
          <p:cNvSpPr txBox="1">
            <a:spLocks/>
          </p:cNvSpPr>
          <p:nvPr/>
        </p:nvSpPr>
        <p:spPr bwMode="gray">
          <a:xfrm>
            <a:off x="214282" y="6357958"/>
            <a:ext cx="35719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  <a:defRPr/>
            </a:pPr>
            <a:fld id="{44EAEF13-F3F8-4360-B15F-ADAF1D2CBFB1}" type="slidenum">
              <a:rPr kumimoji="0" lang="en-GB" sz="1400" b="1" i="0" u="none" strike="noStrike" kern="1200" cap="none" spc="0" normalizeH="0" baseline="0" noProof="0" smtClean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l" defTabSz="449263" rtl="0" eaLnBrk="1" fontAlgn="base" latinLnBrk="0" hangingPunct="1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buNone/>
                <a:tabLst/>
                <a:defRPr/>
              </a:pPr>
              <a:t>6</a:t>
            </a:fld>
            <a:endParaRPr kumimoji="0" lang="en-GB" sz="1400" b="1" i="0" u="none" strike="noStrike" kern="1200" cap="none" spc="0" normalizeH="0" baseline="0" noProof="0" dirty="0">
              <a:ln>
                <a:noFill/>
              </a:ln>
              <a:solidFill>
                <a:srgbClr val="333399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5122" name="Picture 2" descr="Z:\Перминов Николай Геннадьевич\СЭР слайды\Новая папка (3)\DSC019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142984"/>
            <a:ext cx="4000529" cy="3000396"/>
          </a:xfrm>
          <a:prstGeom prst="rect">
            <a:avLst/>
          </a:prstGeom>
          <a:noFill/>
        </p:spPr>
      </p:pic>
      <p:pic>
        <p:nvPicPr>
          <p:cNvPr id="5123" name="Picture 3" descr="Z:\Перминов Николай Геннадьевич\СЭР слайды\Администрация\DSC00892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142984"/>
            <a:ext cx="4000528" cy="3000397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357158" y="4429132"/>
            <a:ext cx="8501122" cy="1895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rgbClr val="333399"/>
                </a:solidFill>
              </a:rPr>
              <a:t>-</a:t>
            </a:r>
            <a:r>
              <a:rPr lang="en-US" b="1" dirty="0" smtClean="0">
                <a:solidFill>
                  <a:srgbClr val="333399"/>
                </a:solidFill>
              </a:rPr>
              <a:t> </a:t>
            </a:r>
            <a:r>
              <a:rPr lang="ru-RU" b="1" dirty="0" smtClean="0">
                <a:solidFill>
                  <a:srgbClr val="333399"/>
                </a:solidFill>
              </a:rPr>
              <a:t>Строительство детского сада в с. Красногорское;</a:t>
            </a:r>
          </a:p>
          <a:p>
            <a:pPr algn="just"/>
            <a:r>
              <a:rPr lang="ru-RU" b="1" dirty="0" smtClean="0">
                <a:solidFill>
                  <a:srgbClr val="333399"/>
                </a:solidFill>
              </a:rPr>
              <a:t>-</a:t>
            </a:r>
            <a:r>
              <a:rPr lang="en-US" b="1" dirty="0" smtClean="0">
                <a:solidFill>
                  <a:srgbClr val="333399"/>
                </a:solidFill>
              </a:rPr>
              <a:t> </a:t>
            </a:r>
            <a:r>
              <a:rPr lang="ru-RU" b="1" dirty="0" smtClean="0">
                <a:solidFill>
                  <a:srgbClr val="333399"/>
                </a:solidFill>
              </a:rPr>
              <a:t>Строительство водопровода в с. </a:t>
            </a:r>
            <a:r>
              <a:rPr lang="ru-RU" b="1" dirty="0" err="1" smtClean="0">
                <a:solidFill>
                  <a:srgbClr val="333399"/>
                </a:solidFill>
              </a:rPr>
              <a:t>Дебы</a:t>
            </a:r>
            <a:r>
              <a:rPr lang="ru-RU" b="1" dirty="0" smtClean="0">
                <a:solidFill>
                  <a:srgbClr val="333399"/>
                </a:solidFill>
              </a:rPr>
              <a:t>;</a:t>
            </a:r>
          </a:p>
          <a:p>
            <a:pPr algn="just"/>
            <a:r>
              <a:rPr lang="ru-RU" b="1" dirty="0" smtClean="0">
                <a:solidFill>
                  <a:srgbClr val="333399"/>
                </a:solidFill>
              </a:rPr>
              <a:t>-</a:t>
            </a:r>
            <a:r>
              <a:rPr lang="en-US" b="1" dirty="0" smtClean="0">
                <a:solidFill>
                  <a:srgbClr val="333399"/>
                </a:solidFill>
              </a:rPr>
              <a:t> </a:t>
            </a:r>
            <a:r>
              <a:rPr lang="ru-RU" b="1" dirty="0" smtClean="0">
                <a:solidFill>
                  <a:srgbClr val="333399"/>
                </a:solidFill>
              </a:rPr>
              <a:t>Техническое перевооружение котельной Администрации;</a:t>
            </a:r>
          </a:p>
          <a:p>
            <a:pPr algn="just"/>
            <a:r>
              <a:rPr lang="ru-RU" b="1" dirty="0" smtClean="0">
                <a:solidFill>
                  <a:srgbClr val="333399"/>
                </a:solidFill>
              </a:rPr>
              <a:t>-</a:t>
            </a:r>
            <a:r>
              <a:rPr lang="en-US" b="1" dirty="0" smtClean="0">
                <a:solidFill>
                  <a:srgbClr val="333399"/>
                </a:solidFill>
              </a:rPr>
              <a:t> </a:t>
            </a:r>
            <a:r>
              <a:rPr lang="ru-RU" b="1" dirty="0" smtClean="0">
                <a:solidFill>
                  <a:srgbClr val="333399"/>
                </a:solidFill>
              </a:rPr>
              <a:t>Расширение газораспределительных сетей в с. Красногорское;</a:t>
            </a:r>
          </a:p>
          <a:p>
            <a:pPr algn="just"/>
            <a:r>
              <a:rPr lang="ru-RU" b="1" dirty="0" smtClean="0">
                <a:solidFill>
                  <a:srgbClr val="333399"/>
                </a:solidFill>
              </a:rPr>
              <a:t>-</a:t>
            </a:r>
            <a:r>
              <a:rPr lang="en-US" b="1" dirty="0" smtClean="0">
                <a:solidFill>
                  <a:srgbClr val="333399"/>
                </a:solidFill>
              </a:rPr>
              <a:t> </a:t>
            </a:r>
            <a:r>
              <a:rPr lang="ru-RU" b="1" dirty="0" smtClean="0">
                <a:solidFill>
                  <a:srgbClr val="333399"/>
                </a:solidFill>
              </a:rPr>
              <a:t>Капитальный ремонт СОШ в с. </a:t>
            </a:r>
            <a:r>
              <a:rPr lang="ru-RU" b="1" dirty="0" err="1" smtClean="0">
                <a:solidFill>
                  <a:srgbClr val="333399"/>
                </a:solidFill>
              </a:rPr>
              <a:t>Дебы</a:t>
            </a:r>
            <a:r>
              <a:rPr lang="ru-RU" b="1" dirty="0" smtClean="0">
                <a:solidFill>
                  <a:srgbClr val="333399"/>
                </a:solidFill>
              </a:rPr>
              <a:t>.</a:t>
            </a:r>
          </a:p>
          <a:p>
            <a:pPr algn="just"/>
            <a:endParaRPr lang="ru-RU" b="1" dirty="0" smtClean="0">
              <a:solidFill>
                <a:srgbClr val="333399"/>
              </a:solidFill>
            </a:endParaRPr>
          </a:p>
          <a:p>
            <a:pPr algn="ctr"/>
            <a:endParaRPr lang="ru-RU" b="1" dirty="0">
              <a:solidFill>
                <a:srgbClr val="333399"/>
              </a:solidFill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 txBox="1">
            <a:spLocks/>
          </p:cNvSpPr>
          <p:nvPr/>
        </p:nvSpPr>
        <p:spPr bwMode="gray">
          <a:xfrm>
            <a:off x="903288" y="198438"/>
            <a:ext cx="6302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Урожайность зерновых  (</a:t>
            </a:r>
            <a:r>
              <a:rPr kumimoji="0" lang="ru-RU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ц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/га)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Номер слайда 6"/>
          <p:cNvSpPr txBox="1">
            <a:spLocks/>
          </p:cNvSpPr>
          <p:nvPr/>
        </p:nvSpPr>
        <p:spPr bwMode="gray">
          <a:xfrm>
            <a:off x="214282" y="6357958"/>
            <a:ext cx="42862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  <a:defRPr/>
            </a:pPr>
            <a:fld id="{44EAEF13-F3F8-4360-B15F-ADAF1D2CBFB1}" type="slidenum">
              <a:rPr kumimoji="0" lang="en-GB" sz="1400" b="1" i="0" u="none" strike="noStrike" kern="1200" cap="none" spc="0" normalizeH="0" baseline="0" noProof="0" smtClean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l" defTabSz="449263" rtl="0" eaLnBrk="1" fontAlgn="base" latinLnBrk="0" hangingPunct="1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buNone/>
                <a:tabLst/>
                <a:defRPr/>
              </a:pPr>
              <a:t>7</a:t>
            </a:fld>
            <a:endParaRPr kumimoji="0" lang="en-GB" sz="1400" b="1" i="0" u="none" strike="noStrike" kern="1200" cap="none" spc="0" normalizeH="0" baseline="0" noProof="0" dirty="0">
              <a:ln>
                <a:noFill/>
              </a:ln>
              <a:solidFill>
                <a:srgbClr val="333399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graphicFrame>
        <p:nvGraphicFramePr>
          <p:cNvPr id="12" name="Диаграмма 11"/>
          <p:cNvGraphicFramePr/>
          <p:nvPr/>
        </p:nvGraphicFramePr>
        <p:xfrm>
          <a:off x="642910" y="1357298"/>
          <a:ext cx="8143932" cy="4714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 bwMode="gray">
          <a:xfrm>
            <a:off x="903288" y="198438"/>
            <a:ext cx="56689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kern="0" dirty="0" smtClean="0">
                <a:solidFill>
                  <a:srgbClr val="333399"/>
                </a:solidFill>
                <a:latin typeface="+mj-lt"/>
                <a:ea typeface="+mj-ea"/>
                <a:cs typeface="+mj-cs"/>
              </a:rPr>
              <a:t>Производство  зерна в весе после доработки (</a:t>
            </a:r>
            <a:r>
              <a:rPr lang="ru-RU" sz="2400" b="1" kern="0" dirty="0" err="1" smtClean="0">
                <a:solidFill>
                  <a:srgbClr val="333399"/>
                </a:solidFill>
                <a:latin typeface="+mj-lt"/>
                <a:ea typeface="+mj-ea"/>
                <a:cs typeface="+mj-cs"/>
              </a:rPr>
              <a:t>ц</a:t>
            </a:r>
            <a:r>
              <a:rPr lang="ru-RU" sz="2400" b="1" kern="0" dirty="0" smtClean="0">
                <a:solidFill>
                  <a:srgbClr val="333399"/>
                </a:solidFill>
                <a:latin typeface="+mj-lt"/>
                <a:ea typeface="+mj-ea"/>
                <a:cs typeface="+mj-cs"/>
              </a:rPr>
              <a:t>.)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Номер слайда 6"/>
          <p:cNvSpPr txBox="1">
            <a:spLocks/>
          </p:cNvSpPr>
          <p:nvPr/>
        </p:nvSpPr>
        <p:spPr bwMode="gray">
          <a:xfrm>
            <a:off x="214282" y="6357958"/>
            <a:ext cx="42862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  <a:defRPr/>
            </a:pPr>
            <a:fld id="{44EAEF13-F3F8-4360-B15F-ADAF1D2CBFB1}" type="slidenum">
              <a:rPr kumimoji="0" lang="en-GB" sz="1400" b="1" i="0" u="none" strike="noStrike" kern="1200" cap="none" spc="0" normalizeH="0" baseline="0" noProof="0" smtClean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l" defTabSz="449263" rtl="0" eaLnBrk="1" fontAlgn="base" latinLnBrk="0" hangingPunct="1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buNone/>
                <a:tabLst/>
                <a:defRPr/>
              </a:pPr>
              <a:t>8</a:t>
            </a:fld>
            <a:endParaRPr kumimoji="0" lang="en-GB" sz="1400" b="1" i="0" u="none" strike="noStrike" kern="1200" cap="none" spc="0" normalizeH="0" baseline="0" noProof="0" dirty="0">
              <a:ln>
                <a:noFill/>
              </a:ln>
              <a:solidFill>
                <a:srgbClr val="333399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214282" y="1643050"/>
          <a:ext cx="8715436" cy="44291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Y:\Перминов Николай Геннадьевич\doc\СЭР слайды\Коров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142984"/>
            <a:ext cx="3124200" cy="2341563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00100" y="214290"/>
            <a:ext cx="7731135" cy="1071562"/>
          </a:xfrm>
        </p:spPr>
        <p:txBody>
          <a:bodyPr/>
          <a:lstStyle/>
          <a:p>
            <a:r>
              <a:rPr lang="ru-RU" sz="2400" dirty="0" smtClean="0">
                <a:solidFill>
                  <a:srgbClr val="333399"/>
                </a:solidFill>
              </a:rPr>
              <a:t>Животноводство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357686" y="1643050"/>
            <a:ext cx="4143404" cy="26686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333399"/>
                </a:solidFill>
              </a:rPr>
              <a:t>Основные направления в 2010 году:</a:t>
            </a:r>
          </a:p>
          <a:p>
            <a:pPr algn="just"/>
            <a:endParaRPr lang="ru-RU" b="1" dirty="0" smtClean="0">
              <a:solidFill>
                <a:srgbClr val="333399"/>
              </a:solidFill>
            </a:endParaRPr>
          </a:p>
          <a:p>
            <a:pPr algn="just"/>
            <a:r>
              <a:rPr lang="ru-RU" b="1" dirty="0" smtClean="0">
                <a:solidFill>
                  <a:srgbClr val="333399"/>
                </a:solidFill>
              </a:rPr>
              <a:t>-</a:t>
            </a:r>
            <a:r>
              <a:rPr lang="en-US" b="1" dirty="0" smtClean="0">
                <a:solidFill>
                  <a:srgbClr val="333399"/>
                </a:solidFill>
              </a:rPr>
              <a:t> </a:t>
            </a:r>
            <a:r>
              <a:rPr lang="ru-RU" b="1" dirty="0" smtClean="0">
                <a:solidFill>
                  <a:srgbClr val="333399"/>
                </a:solidFill>
              </a:rPr>
              <a:t>Создание </a:t>
            </a:r>
            <a:r>
              <a:rPr lang="ru-RU" b="1" dirty="0" smtClean="0">
                <a:solidFill>
                  <a:srgbClr val="333399"/>
                </a:solidFill>
              </a:rPr>
              <a:t>кормовой базы ;</a:t>
            </a:r>
          </a:p>
          <a:p>
            <a:pPr algn="just"/>
            <a:r>
              <a:rPr lang="ru-RU" b="1" dirty="0" smtClean="0">
                <a:solidFill>
                  <a:srgbClr val="333399"/>
                </a:solidFill>
              </a:rPr>
              <a:t>-</a:t>
            </a:r>
            <a:r>
              <a:rPr lang="en-US" b="1" dirty="0" smtClean="0">
                <a:solidFill>
                  <a:srgbClr val="333399"/>
                </a:solidFill>
              </a:rPr>
              <a:t> </a:t>
            </a:r>
            <a:r>
              <a:rPr lang="ru-RU" b="1" dirty="0" smtClean="0">
                <a:solidFill>
                  <a:srgbClr val="333399"/>
                </a:solidFill>
              </a:rPr>
              <a:t>Повышение </a:t>
            </a:r>
            <a:r>
              <a:rPr lang="ru-RU" b="1" dirty="0" smtClean="0">
                <a:solidFill>
                  <a:srgbClr val="333399"/>
                </a:solidFill>
              </a:rPr>
              <a:t>продуктивности животных;</a:t>
            </a:r>
          </a:p>
          <a:p>
            <a:pPr algn="just"/>
            <a:r>
              <a:rPr lang="ru-RU" b="1" dirty="0" smtClean="0">
                <a:solidFill>
                  <a:srgbClr val="333399"/>
                </a:solidFill>
              </a:rPr>
              <a:t>-</a:t>
            </a:r>
            <a:r>
              <a:rPr lang="en-US" b="1" dirty="0" smtClean="0">
                <a:solidFill>
                  <a:srgbClr val="333399"/>
                </a:solidFill>
              </a:rPr>
              <a:t> </a:t>
            </a:r>
            <a:r>
              <a:rPr lang="ru-RU" b="1" dirty="0" smtClean="0">
                <a:solidFill>
                  <a:srgbClr val="333399"/>
                </a:solidFill>
              </a:rPr>
              <a:t>Улучшение </a:t>
            </a:r>
            <a:r>
              <a:rPr lang="ru-RU" b="1" dirty="0" smtClean="0">
                <a:solidFill>
                  <a:srgbClr val="333399"/>
                </a:solidFill>
              </a:rPr>
              <a:t>селекционно-племенной работы;</a:t>
            </a:r>
          </a:p>
          <a:p>
            <a:pPr algn="just"/>
            <a:r>
              <a:rPr lang="ru-RU" b="1" dirty="0" smtClean="0">
                <a:solidFill>
                  <a:srgbClr val="333399"/>
                </a:solidFill>
              </a:rPr>
              <a:t>-</a:t>
            </a:r>
            <a:r>
              <a:rPr lang="en-US" b="1" dirty="0" smtClean="0">
                <a:solidFill>
                  <a:srgbClr val="333399"/>
                </a:solidFill>
              </a:rPr>
              <a:t> </a:t>
            </a:r>
            <a:r>
              <a:rPr lang="ru-RU" b="1" dirty="0" smtClean="0">
                <a:solidFill>
                  <a:srgbClr val="333399"/>
                </a:solidFill>
              </a:rPr>
              <a:t>Улучшение </a:t>
            </a:r>
            <a:r>
              <a:rPr lang="ru-RU" b="1" dirty="0" smtClean="0">
                <a:solidFill>
                  <a:srgbClr val="333399"/>
                </a:solidFill>
              </a:rPr>
              <a:t>качества молока; </a:t>
            </a:r>
          </a:p>
          <a:p>
            <a:pPr algn="just"/>
            <a:r>
              <a:rPr lang="ru-RU" b="1" dirty="0" smtClean="0">
                <a:solidFill>
                  <a:srgbClr val="333399"/>
                </a:solidFill>
              </a:rPr>
              <a:t>-</a:t>
            </a:r>
            <a:r>
              <a:rPr lang="en-US" b="1" dirty="0" smtClean="0">
                <a:solidFill>
                  <a:srgbClr val="333399"/>
                </a:solidFill>
              </a:rPr>
              <a:t> </a:t>
            </a:r>
            <a:r>
              <a:rPr lang="ru-RU" b="1" dirty="0" smtClean="0">
                <a:solidFill>
                  <a:srgbClr val="333399"/>
                </a:solidFill>
              </a:rPr>
              <a:t>Приобретение </a:t>
            </a:r>
            <a:r>
              <a:rPr lang="ru-RU" b="1" dirty="0" smtClean="0">
                <a:solidFill>
                  <a:srgbClr val="333399"/>
                </a:solidFill>
              </a:rPr>
              <a:t>племенного скота.</a:t>
            </a:r>
          </a:p>
        </p:txBody>
      </p:sp>
      <p:sp>
        <p:nvSpPr>
          <p:cNvPr id="6" name="Номер слайда 6"/>
          <p:cNvSpPr txBox="1">
            <a:spLocks/>
          </p:cNvSpPr>
          <p:nvPr/>
        </p:nvSpPr>
        <p:spPr bwMode="gray">
          <a:xfrm>
            <a:off x="214282" y="6357958"/>
            <a:ext cx="35719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  <a:defRPr/>
            </a:pPr>
            <a:fld id="{44EAEF13-F3F8-4360-B15F-ADAF1D2CBFB1}" type="slidenum">
              <a:rPr kumimoji="0" lang="en-GB" sz="1400" b="1" i="0" u="none" strike="noStrike" kern="1200" cap="none" spc="0" normalizeH="0" baseline="0" noProof="0" smtClean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l" defTabSz="449263" rtl="0" eaLnBrk="1" fontAlgn="base" latinLnBrk="0" hangingPunct="1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buNone/>
                <a:tabLst/>
                <a:defRPr/>
              </a:pPr>
              <a:t>9</a:t>
            </a:fld>
            <a:endParaRPr kumimoji="0" lang="en-GB" sz="1400" b="1" i="0" u="none" strike="noStrike" kern="1200" cap="none" spc="0" normalizeH="0" baseline="0" noProof="0" dirty="0">
              <a:ln>
                <a:noFill/>
              </a:ln>
              <a:solidFill>
                <a:srgbClr val="333399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6146" name="Picture 2" descr="Z:\Перминов Николай Геннадьевич\СЭР слайды\фото с.х\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3786190"/>
            <a:ext cx="3143239" cy="235743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B4E3EE"/>
      </a:lt1>
      <a:dk2>
        <a:srgbClr val="189180"/>
      </a:dk2>
      <a:lt2>
        <a:srgbClr val="808080"/>
      </a:lt2>
      <a:accent1>
        <a:srgbClr val="FF7F00"/>
      </a:accent1>
      <a:accent2>
        <a:srgbClr val="B3DC27"/>
      </a:accent2>
      <a:accent3>
        <a:srgbClr val="D6EFF5"/>
      </a:accent3>
      <a:accent4>
        <a:srgbClr val="000000"/>
      </a:accent4>
      <a:accent5>
        <a:srgbClr val="FFC0AA"/>
      </a:accent5>
      <a:accent6>
        <a:srgbClr val="A2C722"/>
      </a:accent6>
      <a:hlink>
        <a:srgbClr val="6FB9D7"/>
      </a:hlink>
      <a:folHlink>
        <a:srgbClr val="F93D17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B4E3EE"/>
        </a:lt1>
        <a:dk2>
          <a:srgbClr val="189180"/>
        </a:dk2>
        <a:lt2>
          <a:srgbClr val="808080"/>
        </a:lt2>
        <a:accent1>
          <a:srgbClr val="FF7F00"/>
        </a:accent1>
        <a:accent2>
          <a:srgbClr val="B3DC27"/>
        </a:accent2>
        <a:accent3>
          <a:srgbClr val="D6EFF5"/>
        </a:accent3>
        <a:accent4>
          <a:srgbClr val="000000"/>
        </a:accent4>
        <a:accent5>
          <a:srgbClr val="FFC0AA"/>
        </a:accent5>
        <a:accent6>
          <a:srgbClr val="A2C722"/>
        </a:accent6>
        <a:hlink>
          <a:srgbClr val="6FB9D7"/>
        </a:hlink>
        <a:folHlink>
          <a:srgbClr val="F93D1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EE384"/>
        </a:lt1>
        <a:dk2>
          <a:srgbClr val="FD8334"/>
        </a:dk2>
        <a:lt2>
          <a:srgbClr val="808080"/>
        </a:lt2>
        <a:accent1>
          <a:srgbClr val="F98EB2"/>
        </a:accent1>
        <a:accent2>
          <a:srgbClr val="FCB43E"/>
        </a:accent2>
        <a:accent3>
          <a:srgbClr val="FEEFC2"/>
        </a:accent3>
        <a:accent4>
          <a:srgbClr val="000000"/>
        </a:accent4>
        <a:accent5>
          <a:srgbClr val="FBC6D5"/>
        </a:accent5>
        <a:accent6>
          <a:srgbClr val="E4A337"/>
        </a:accent6>
        <a:hlink>
          <a:srgbClr val="FA6D73"/>
        </a:hlink>
        <a:folHlink>
          <a:srgbClr val="D264C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D4E1EE"/>
        </a:lt1>
        <a:dk2>
          <a:srgbClr val="2F84AF"/>
        </a:dk2>
        <a:lt2>
          <a:srgbClr val="808080"/>
        </a:lt2>
        <a:accent1>
          <a:srgbClr val="9899C1"/>
        </a:accent1>
        <a:accent2>
          <a:srgbClr val="4BBAC3"/>
        </a:accent2>
        <a:accent3>
          <a:srgbClr val="E6EEF5"/>
        </a:accent3>
        <a:accent4>
          <a:srgbClr val="000000"/>
        </a:accent4>
        <a:accent5>
          <a:srgbClr val="CACADD"/>
        </a:accent5>
        <a:accent6>
          <a:srgbClr val="43A8B0"/>
        </a:accent6>
        <a:hlink>
          <a:srgbClr val="7AC5B9"/>
        </a:hlink>
        <a:folHlink>
          <a:srgbClr val="719FC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2951</TotalTime>
  <Words>835</Words>
  <Application>Microsoft Office PowerPoint</Application>
  <PresentationFormat>Экран (4:3)</PresentationFormat>
  <Paragraphs>449</Paragraphs>
  <Slides>18</Slides>
  <Notes>4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Default Design</vt:lpstr>
      <vt:lpstr>Презентация</vt:lpstr>
      <vt:lpstr>Лист Microsoft Office Excel 97-2003</vt:lpstr>
      <vt:lpstr>Worksheet</vt:lpstr>
      <vt:lpstr>Слайд 1</vt:lpstr>
      <vt:lpstr>Среднемесячные доходы населения, тыс.руб.</vt:lpstr>
      <vt:lpstr>Слайд 3</vt:lpstr>
      <vt:lpstr>Развитие системы образования</vt:lpstr>
      <vt:lpstr>Развитие культуры</vt:lpstr>
      <vt:lpstr>Строительный комплекс</vt:lpstr>
      <vt:lpstr>Слайд 7</vt:lpstr>
      <vt:lpstr>Слайд 8</vt:lpstr>
      <vt:lpstr>Животноводство</vt:lpstr>
      <vt:lpstr>Наличие КРС (головы) </vt:lpstr>
      <vt:lpstr>Производство молока ( в тоннах)  </vt:lpstr>
      <vt:lpstr>Наличие коров (головы)</vt:lpstr>
      <vt:lpstr>Промышленные  предприятия района</vt:lpstr>
      <vt:lpstr>Исполнение бюджета за 2010 год</vt:lpstr>
      <vt:lpstr>Количество несчастных случаев</vt:lpstr>
      <vt:lpstr>Коэффициент тяжести  и частоты травматизма</vt:lpstr>
      <vt:lpstr>Посещаемость сессий депутатами  4-го созыва в 2010 году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Финансирование целевых республиканских программ (тыс. руб.)</dc:title>
  <dc:creator>User</dc:creator>
  <cp:lastModifiedBy>Sam</cp:lastModifiedBy>
  <cp:revision>282</cp:revision>
  <dcterms:modified xsi:type="dcterms:W3CDTF">2011-03-10T06:11:06Z</dcterms:modified>
</cp:coreProperties>
</file>