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8" r:id="rId4"/>
    <p:sldId id="269" r:id="rId5"/>
    <p:sldId id="258" r:id="rId6"/>
    <p:sldId id="259" r:id="rId7"/>
    <p:sldId id="260" r:id="rId8"/>
    <p:sldId id="261" r:id="rId9"/>
    <p:sldId id="263" r:id="rId10"/>
    <p:sldId id="266" r:id="rId11"/>
    <p:sldId id="270" r:id="rId12"/>
    <p:sldId id="262" r:id="rId13"/>
    <p:sldId id="264" r:id="rId14"/>
    <p:sldId id="26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935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904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3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39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98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70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112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82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19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644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74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04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71600"/>
            <a:ext cx="7778824" cy="4577680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аспекты создания и организации антимонопольного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деятельности Администрации МО «Красногорский район»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6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2400"/>
            <a:ext cx="8147248" cy="612304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Административные ограничения (барьеры)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5544616"/>
          </a:xfrm>
        </p:spPr>
        <p:txBody>
          <a:bodyPr>
            <a:noAutofit/>
          </a:bodyPr>
          <a:lstStyle/>
          <a:p>
            <a:r>
              <a:rPr lang="ru-RU" sz="2400" dirty="0" smtClean="0"/>
              <a:t>Льготы отдельным хозяйствующим субъектам;</a:t>
            </a:r>
          </a:p>
          <a:p>
            <a:r>
              <a:rPr lang="ru-RU" sz="2400" dirty="0" smtClean="0"/>
              <a:t>Условия конкурсного отбора поставщиков;</a:t>
            </a:r>
          </a:p>
          <a:p>
            <a:r>
              <a:rPr lang="ru-RU" sz="2400" dirty="0" smtClean="0"/>
              <a:t>Установление разрешений на деятельность;</a:t>
            </a:r>
          </a:p>
          <a:p>
            <a:r>
              <a:rPr lang="ru-RU" sz="2400" dirty="0" smtClean="0"/>
              <a:t>Квотирование;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Запрет </a:t>
            </a:r>
            <a:r>
              <a:rPr lang="ru-RU" sz="2400" dirty="0"/>
              <a:t>на определенный вид деятельности, производства определенных </a:t>
            </a:r>
            <a:r>
              <a:rPr lang="ru-RU" sz="2400" dirty="0" smtClean="0"/>
              <a:t>товаров;</a:t>
            </a:r>
          </a:p>
          <a:p>
            <a:r>
              <a:rPr lang="ru-RU" sz="2400" dirty="0" smtClean="0"/>
              <a:t>Доступ к информации в приоритетном порядке;</a:t>
            </a:r>
          </a:p>
          <a:p>
            <a:r>
              <a:rPr lang="ru-RU" sz="2400" dirty="0" smtClean="0"/>
              <a:t>Дискриминационные условия (неравные условия по срокам оплаты, условиям оплаты, размеру партии, цене на товар, штрафные санкции);</a:t>
            </a:r>
          </a:p>
          <a:p>
            <a:r>
              <a:rPr lang="ru-RU" sz="2400" dirty="0" smtClean="0"/>
              <a:t>Установление ограничений выбора хозяйствующих субъектов при приобретении товаров;</a:t>
            </a:r>
          </a:p>
          <a:p>
            <a:r>
              <a:rPr lang="ru-RU" sz="2400" dirty="0" smtClean="0"/>
              <a:t>Запрет на свободное перемещение товаров в РФ;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62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снижения рисков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568952" cy="47853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от 30.12.2019 г № 937: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действий, направленных на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мероприятий;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лицо (структурное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подразделение) органа власти, ответственное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исполнение мероприятия;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исполнения мероприятия;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мероприятий.</a:t>
            </a:r>
          </a:p>
          <a:p>
            <a:pPr marL="0" indent="0" algn="ctr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</a:t>
            </a:r>
          </a:p>
        </p:txBody>
      </p:sp>
    </p:spTree>
    <p:extLst>
      <p:ext uri="{BB962C8B-B14F-4D97-AF65-F5344CB8AC3E}">
        <p14:creationId xmlns:p14="http://schemas.microsoft.com/office/powerpoint/2010/main" val="380906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2400"/>
            <a:ext cx="8075240" cy="8283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снижению рисков нарушения антимонопольного законодательства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568952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изменений законодательства;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сотрудников;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внутреннего контроля за соблюдением требований;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пресечение конфликта интересов при проведении торгов;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ониторинг требований антимонопольного законодательства;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практики применения антимонопольного законодательства (арбитражная практика, решения ФАС, публичные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обсуждения результатов правоприменительной практики ФАС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);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6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19256" cy="54029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Антимонопольное законодательство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424936" cy="59046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Изучить закон «О защите конкуренции» (от 26.07.2006 № 135-ФЗ), </a:t>
            </a:r>
            <a:r>
              <a:rPr lang="ru-RU" dirty="0" smtClean="0"/>
              <a:t>в том числе:</a:t>
            </a:r>
          </a:p>
          <a:p>
            <a:pPr marL="0" indent="0">
              <a:buNone/>
            </a:pPr>
            <a:r>
              <a:rPr lang="ru-RU" b="1" dirty="0" smtClean="0"/>
              <a:t>статья </a:t>
            </a:r>
            <a:r>
              <a:rPr lang="ru-RU" b="1" dirty="0"/>
              <a:t>15 </a:t>
            </a:r>
            <a:r>
              <a:rPr lang="ru-RU" dirty="0"/>
              <a:t>(запрет на ограничивающие конкуренцию акты и действия (бездействия) органов власти и органов местного самоуправления</a:t>
            </a:r>
            <a:r>
              <a:rPr lang="ru-RU" dirty="0" smtClean="0"/>
              <a:t>, </a:t>
            </a:r>
            <a:r>
              <a:rPr lang="ru-RU" dirty="0"/>
              <a:t>участвующих в предоставлении государственных или муниципальных услуг);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статья </a:t>
            </a:r>
            <a:r>
              <a:rPr lang="ru-RU" b="1" dirty="0"/>
              <a:t>16 </a:t>
            </a:r>
            <a:r>
              <a:rPr lang="ru-RU" dirty="0"/>
              <a:t>(запрет на ограничивающие конкуренцию соглашения или согласованные действия органов власти и органов местного </a:t>
            </a:r>
            <a:r>
              <a:rPr lang="ru-RU" dirty="0" smtClean="0"/>
              <a:t>самоуправления); </a:t>
            </a:r>
          </a:p>
          <a:p>
            <a:pPr marL="0" indent="0">
              <a:buNone/>
            </a:pPr>
            <a:r>
              <a:rPr lang="ru-RU" b="1" dirty="0" smtClean="0"/>
              <a:t>статья </a:t>
            </a:r>
            <a:r>
              <a:rPr lang="ru-RU" b="1" dirty="0"/>
              <a:t>17 </a:t>
            </a:r>
            <a:r>
              <a:rPr lang="ru-RU" dirty="0"/>
              <a:t>(антимонопольные требования к торгам, запросу котировок цен, запросу предложений) (особенности порядка заключения договора в отношении государственного и муниципального имущества);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статье </a:t>
            </a:r>
            <a:r>
              <a:rPr lang="ru-RU" b="1" dirty="0"/>
              <a:t>18 </a:t>
            </a:r>
            <a:r>
              <a:rPr lang="ru-RU" dirty="0"/>
              <a:t>(особенности заключения договора с финансовыми организациями) (порядок рассмотрения антимонопольным органом жалоб на нарушение процедуры торгов и порядка заключения договоров);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статье </a:t>
            </a:r>
            <a:r>
              <a:rPr lang="ru-RU" b="1" dirty="0"/>
              <a:t>19 </a:t>
            </a:r>
            <a:r>
              <a:rPr lang="ru-RU" dirty="0"/>
              <a:t>(государственные или муниципальные преференции</a:t>
            </a:r>
            <a:r>
              <a:rPr lang="ru-RU" dirty="0" smtClean="0"/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888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Ознакомление служащих с требованиями антимонопольного законодательства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Должностные инструкции всех муниципальных служащих должны содержать положения о знании и изучении антимонопольного законодательства;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Систематическое обучение служащих требованиям антимонопольного законодательства в формах: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-вводный (первичный) инструктаж– при принятии;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-целевой (внеплановый) инструктаж – при изменении законодательства.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Плановая аттестация.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92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Антимонопольный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4948808"/>
          </a:xfr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Российской Федерации от 21.12.2017 года № 618 «Об основных направлениях государственной политики по развитию конкуренции» :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субъектам РФ до 1 марта 2019 года необходимо принять меры по созданию и организации системы внутреннего обеспечения соответствия требованиям антимонопольного законодательства деятельности органов исполнительной власти (антимонопольный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муниципального образования «Красногорский район» от 18.09.2019 № 672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организации в Администрации МО «Красногорский район» системы внутреннего обеспечения соответствия требованиям антимонопольного законодательства (антимонопольного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62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антимонопольного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19256" cy="4456152"/>
          </a:xfrm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Антимонопольный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совокупность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 и организационных мер, направленных на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антимонопольного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и предупреждение его нарушения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элемент системы управления рисками (риск-менеджмент) , разрабатываемый в целях предотвращения наступления рисков нарушения антимонопольного законодательства.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71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92211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антимонопольного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1</a:t>
            </a:r>
            <a:r>
              <a:rPr lang="ru-RU" b="1" dirty="0" smtClean="0"/>
              <a:t>. Обеспечение </a:t>
            </a:r>
            <a:r>
              <a:rPr lang="ru-RU" b="1" dirty="0" smtClean="0"/>
              <a:t>соответствия деятельности </a:t>
            </a:r>
            <a:r>
              <a:rPr lang="ru-RU" b="1" dirty="0"/>
              <a:t>органа </a:t>
            </a:r>
            <a:r>
              <a:rPr lang="ru-RU" b="1" dirty="0" smtClean="0"/>
              <a:t>власти требованиям </a:t>
            </a:r>
            <a:r>
              <a:rPr lang="ru-RU" b="1" dirty="0"/>
              <a:t>антимонопольного</a:t>
            </a:r>
          </a:p>
          <a:p>
            <a:pPr marL="0" indent="0">
              <a:buNone/>
            </a:pPr>
            <a:r>
              <a:rPr lang="ru-RU" b="1" dirty="0"/>
              <a:t>з</a:t>
            </a:r>
            <a:r>
              <a:rPr lang="ru-RU" b="1" dirty="0" smtClean="0"/>
              <a:t>аконодательства;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2</a:t>
            </a:r>
            <a:r>
              <a:rPr lang="ru-RU" b="1" dirty="0" smtClean="0"/>
              <a:t>. Профилактика нарушений требований антимонопольного законодательства;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3</a:t>
            </a:r>
            <a:r>
              <a:rPr lang="ru-RU" b="1" dirty="0" smtClean="0"/>
              <a:t>. Повышение </a:t>
            </a:r>
            <a:r>
              <a:rPr lang="ru-RU" b="1" dirty="0"/>
              <a:t>уровня </a:t>
            </a:r>
            <a:r>
              <a:rPr lang="ru-RU" b="1" dirty="0" smtClean="0"/>
              <a:t>правовой культуры </a:t>
            </a:r>
            <a:r>
              <a:rPr lang="ru-RU" b="1" dirty="0"/>
              <a:t>в органах </a:t>
            </a:r>
            <a:r>
              <a:rPr lang="ru-RU" b="1" dirty="0" smtClean="0"/>
              <a:t>власти;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4</a:t>
            </a:r>
            <a:r>
              <a:rPr lang="ru-RU" b="1" dirty="0" smtClean="0"/>
              <a:t>. Сокращение </a:t>
            </a:r>
            <a:r>
              <a:rPr lang="ru-RU" b="1" dirty="0"/>
              <a:t>количества </a:t>
            </a:r>
            <a:r>
              <a:rPr lang="ru-RU" b="1" dirty="0" smtClean="0"/>
              <a:t>нарушений антимонопольного законодательства.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41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19256" cy="504056"/>
          </a:xfrm>
        </p:spPr>
        <p:txBody>
          <a:bodyPr>
            <a:normAutofit fontScale="90000"/>
          </a:bodyPr>
          <a:lstStyle/>
          <a:p>
            <a:r>
              <a:rPr lang="ru-RU" sz="2400" dirty="0"/>
              <a:t>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антимонопольном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комплаенсе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136904" cy="583264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Назначить уполномоченный орган (органы);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выявления и оценки рисков нарушения АМЗ при осуществлении деятельности;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мероприятий («дорожная карта») по снижению рисков нарушения АМЗ;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ознакомления муниципальных служащих с правовыми актами об организации антимонопольного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показатели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функционирования антимонопольного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за соответствием деятельности Администрации требованиям антимонопольного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Размещается на сайте муниципального образования</a:t>
            </a:r>
            <a:r>
              <a:rPr lang="ru-RU" sz="1600" dirty="0" smtClean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3477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2400"/>
            <a:ext cx="8219256" cy="468288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Уполномоченные органы Администрации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2079727"/>
              </p:ext>
            </p:extLst>
          </p:nvPr>
        </p:nvGraphicFramePr>
        <p:xfrm>
          <a:off x="179512" y="620686"/>
          <a:ext cx="8712968" cy="606801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356484"/>
                <a:gridCol w="4356484"/>
              </a:tblGrid>
              <a:tr h="58761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 правовой, организационной и кадровой работы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 планово-экономической работы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944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компаенс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-рисков;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проекта НПА по организации в Администрации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антим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761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карты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-рисков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плана мероприятий по снижению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-рисков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944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конфликта интересов в деятельности сотрудников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ключевых показателей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эффективности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антим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944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Консультирование сотрудников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вопросам соблюдения 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антимонопольного законодательства (АМЗ)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взаимодействия со структурными подразделениями по вопросам соблюдения АМЗ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761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сотрудников требованиям АМЗ и антимонопольного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сотрудников требованиям АМЗ и антимонопольного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комплаенса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761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Главы о документах, которые могут повлечь нарушение АМЗ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 проекта доклада об антимонопольном </a:t>
                      </a:r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компаенсе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39446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Ознакомление граждан при поступлении на муниципальную службу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НПА об организации </a:t>
                      </a:r>
                      <a:r>
                        <a:rPr lang="ru-RU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достижения ключевых показателей эффективности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423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2400"/>
            <a:ext cx="8147248" cy="540296"/>
          </a:xfrm>
        </p:spPr>
        <p:txBody>
          <a:bodyPr>
            <a:noAutofit/>
          </a:bodyPr>
          <a:lstStyle/>
          <a:p>
            <a:pPr algn="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рисками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3202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рисками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рисков – анализ рисков – планирование ответных действий – внедрение ответных действий – наблюдение и контроль.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комплаенс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-рисков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-что из антимонопольного законодательства может быть нарушено (антимонопольные запреты и ограничения)?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-кем это может быть нарушено (каким подразделением)?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-как это может быть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нарушено 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каким правовым механизмом или действием)?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79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47248" cy="54868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показатели эффективности: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753748"/>
              </p:ext>
            </p:extLst>
          </p:nvPr>
        </p:nvGraphicFramePr>
        <p:xfrm>
          <a:off x="251520" y="548680"/>
          <a:ext cx="8363272" cy="619765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363272"/>
              </a:tblGrid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Принятый акт об антимонопольном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комплаенсе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уполномоченных подразделений;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Утверждение карты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-рисков;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 рисков нарушения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антимонопольного законодательства;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014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Мониторинг и анализ практики применения антимонопольного законодательства;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Обучение служащих антимонопольному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комплаенсу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4792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Утверждение плана мероприятий по снижению рисков нарушений АМЗ;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НПА на сайте МО (+оценка регулирующего воздействия);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301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проектов  НПА на сайте МО (+оценка регулирующего воздействия);</a:t>
                      </a: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Главы о документах, которые противоречат АМЗ;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Снижение количества нарушений антимонопольного законодательства;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12691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доклада об антимонопольном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комплаенсе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963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100811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риски нарушения антимонопольного законодательства: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19200"/>
            <a:ext cx="8291264" cy="552216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Проведение муниципальных закупок (без торгов, завышение требований при описании; ограничение </a:t>
            </a:r>
            <a:r>
              <a:rPr lang="ru-RU" dirty="0" smtClean="0"/>
              <a:t>количества участников, преимущества отдельным, </a:t>
            </a:r>
            <a:r>
              <a:rPr lang="ru-RU" dirty="0" smtClean="0"/>
              <a:t>конфликт интересов);</a:t>
            </a:r>
          </a:p>
          <a:p>
            <a:r>
              <a:rPr lang="ru-RU" dirty="0" smtClean="0"/>
              <a:t>Управление муниципальным имуществом (без торгов, ограничения количества участников, преимущества);</a:t>
            </a:r>
          </a:p>
          <a:p>
            <a:r>
              <a:rPr lang="ru-RU" dirty="0" smtClean="0"/>
              <a:t>Регулирование деятельности хозяйствующих субъектов (НПА, соглашения);</a:t>
            </a:r>
          </a:p>
          <a:p>
            <a:r>
              <a:rPr lang="ru-RU" dirty="0" smtClean="0"/>
              <a:t>Оказание муниципальных услуг (сроки, плата, документы, отказ);</a:t>
            </a:r>
          </a:p>
          <a:p>
            <a:r>
              <a:rPr lang="ru-RU" dirty="0" smtClean="0"/>
              <a:t>При торгах на размещение рекламы,  на нестационарный торговый объект, отбор СОНКО на поддержку;</a:t>
            </a:r>
          </a:p>
          <a:p>
            <a:r>
              <a:rPr lang="ru-RU" dirty="0" smtClean="0"/>
              <a:t>Муниципальные преференции;</a:t>
            </a:r>
          </a:p>
          <a:p>
            <a:r>
              <a:rPr lang="ru-RU" dirty="0" smtClean="0"/>
              <a:t>Муниципальные проверки;</a:t>
            </a:r>
          </a:p>
          <a:p>
            <a:r>
              <a:rPr lang="ru-RU" dirty="0" smtClean="0"/>
              <a:t>Передача функций хозяйствующим субъектам;</a:t>
            </a:r>
          </a:p>
          <a:p>
            <a:r>
              <a:rPr lang="ru-RU" dirty="0" smtClean="0"/>
              <a:t>Рассмотрение обращений граждан.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559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Words>973</Words>
  <Application>Microsoft Office PowerPoint</Application>
  <PresentationFormat>Экран (4:3)</PresentationFormat>
  <Paragraphs>119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Основные аспекты создания и организации антимонопольного комплаенса в деятельности Администрации МО «Красногорский район»</vt:lpstr>
      <vt:lpstr> Антимонопольный комплаенс</vt:lpstr>
      <vt:lpstr>Понятие антимонопольного комплаенса</vt:lpstr>
      <vt:lpstr>Цели антимонопольного комплаенса</vt:lpstr>
      <vt:lpstr> Положение об антимонопольном комплаенсе:</vt:lpstr>
      <vt:lpstr>Уполномоченные органы Администрации</vt:lpstr>
      <vt:lpstr>Управление рисками</vt:lpstr>
      <vt:lpstr>Ключевые показатели эффективности:</vt:lpstr>
      <vt:lpstr>Основные риски нарушения антимонопольного законодательства:</vt:lpstr>
      <vt:lpstr>Административные ограничения (барьеры)</vt:lpstr>
      <vt:lpstr>План мероприятий снижения рисков</vt:lpstr>
      <vt:lpstr>Меры по снижению рисков нарушения антимонопольного законодательства</vt:lpstr>
      <vt:lpstr>Антимонопольное законодательство</vt:lpstr>
      <vt:lpstr>Ознакомление служащих с требованиями антимонопольного законодательства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аспекты создания и организации антимонопольного комплаенса в деятельности Администрации МО «Красногорский район»</dc:title>
  <dc:creator>Сухих ЕИ</dc:creator>
  <cp:lastModifiedBy>User</cp:lastModifiedBy>
  <cp:revision>26</cp:revision>
  <dcterms:created xsi:type="dcterms:W3CDTF">2020-01-13T09:56:16Z</dcterms:created>
  <dcterms:modified xsi:type="dcterms:W3CDTF">2020-01-14T07:15:20Z</dcterms:modified>
</cp:coreProperties>
</file>