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79" r:id="rId3"/>
    <p:sldId id="289" r:id="rId4"/>
    <p:sldId id="281" r:id="rId5"/>
    <p:sldId id="282" r:id="rId6"/>
    <p:sldId id="283" r:id="rId7"/>
    <p:sldId id="288" r:id="rId8"/>
    <p:sldId id="287" r:id="rId9"/>
    <p:sldId id="272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  <a:srgbClr val="FFFF99"/>
    <a:srgbClr val="B40000"/>
    <a:srgbClr val="FFED01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0277D-4047-4E20-9A66-B664A52156C8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87F1D-BEDF-41E6-8698-1B457435B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68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1CC01A-443D-4FD6-87CE-356A7D89B9F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6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87F1D-BEDF-41E6-8698-1B457435BE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316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87F1D-BEDF-41E6-8698-1B457435BE6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65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479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494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368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97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49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5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81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736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900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99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41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1D49C-6926-455D-AAE5-A1BAD7FD6E86}" type="datetimeFigureOut">
              <a:rPr lang="ru-RU" smtClean="0"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1F5FF-6A38-4061-BCDB-E399F9B23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34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7"/>
          <p:cNvSpPr txBox="1">
            <a:spLocks noChangeArrowheads="1"/>
          </p:cNvSpPr>
          <p:nvPr/>
        </p:nvSpPr>
        <p:spPr bwMode="auto">
          <a:xfrm>
            <a:off x="2126452" y="3060219"/>
            <a:ext cx="793908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Franklin Gothic Medium" panose="020B0603020102020204" pitchFamily="34" charset="0"/>
              </a:rPr>
              <a:t>ОСНОВНЫЕ ИЗМЕНЕНИЯ ЗАКОНОДАТЕЛЬСТВА </a:t>
            </a:r>
          </a:p>
          <a:p>
            <a:pPr algn="ctr"/>
            <a:r>
              <a:rPr lang="ru-RU" sz="2800" b="1" dirty="0">
                <a:latin typeface="Franklin Gothic Medium" panose="020B0603020102020204" pitchFamily="34" charset="0"/>
              </a:rPr>
              <a:t>В СФЕРЕ ТОРГОВЛИ И ЗАЩИТЫ ПРАВ ПОТРЕБИТЕЛЕЙ В 2026 ГОДУ</a:t>
            </a:r>
          </a:p>
        </p:txBody>
      </p:sp>
      <p:sp>
        <p:nvSpPr>
          <p:cNvPr id="15362" name="TextBox 9"/>
          <p:cNvSpPr txBox="1">
            <a:spLocks noChangeArrowheads="1"/>
          </p:cNvSpPr>
          <p:nvPr/>
        </p:nvSpPr>
        <p:spPr bwMode="auto">
          <a:xfrm>
            <a:off x="5328313" y="4914399"/>
            <a:ext cx="658076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/>
            <a:endParaRPr lang="ru-RU" sz="2000" b="1" dirty="0">
              <a:latin typeface="Franklin Gothic Medium" panose="020B0603020102020204" pitchFamily="34" charset="0"/>
              <a:ea typeface="Cambria Math" panose="02040503050406030204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080" y="520404"/>
            <a:ext cx="2385832" cy="23858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cxnSp>
        <p:nvCxnSpPr>
          <p:cNvPr id="10" name="Соединительная линия уступом 9"/>
          <p:cNvCxnSpPr/>
          <p:nvPr/>
        </p:nvCxnSpPr>
        <p:spPr>
          <a:xfrm>
            <a:off x="-2" y="264379"/>
            <a:ext cx="12192001" cy="423889"/>
          </a:xfrm>
          <a:prstGeom prst="bentConnector3">
            <a:avLst>
              <a:gd name="adj1" fmla="val 81262"/>
            </a:avLst>
          </a:prstGeom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>
            <a:off x="-3" y="366421"/>
            <a:ext cx="12192001" cy="423889"/>
          </a:xfrm>
          <a:prstGeom prst="bentConnector3">
            <a:avLst>
              <a:gd name="adj1" fmla="val 8178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>
            <a:off x="0" y="6160734"/>
            <a:ext cx="12192001" cy="423889"/>
          </a:xfrm>
          <a:prstGeom prst="bentConnector3">
            <a:avLst>
              <a:gd name="adj1" fmla="val 21188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>
            <a:off x="0" y="6237838"/>
            <a:ext cx="12192000" cy="434566"/>
          </a:xfrm>
          <a:prstGeom prst="bentConnector3">
            <a:avLst>
              <a:gd name="adj1" fmla="val 21411"/>
            </a:avLst>
          </a:prstGeom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21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05AE7F-C977-D20B-C9A6-C300AF1D2E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5075" y="734151"/>
            <a:ext cx="8841535" cy="443817"/>
          </a:xfr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2400" b="1" dirty="0" smtClean="0">
                <a:latin typeface="Franklin Gothic Medium" panose="020B0603020102020204" pitchFamily="34" charset="0"/>
              </a:rPr>
              <a:t>ЧАСТИ 6,7,8 </a:t>
            </a:r>
            <a:r>
              <a:rPr lang="ru-RU" sz="2400" b="1" dirty="0">
                <a:latin typeface="Franklin Gothic Medium" panose="020B0603020102020204" pitchFamily="34" charset="0"/>
              </a:rPr>
              <a:t>СТАТЬИ 14.3.1 </a:t>
            </a:r>
            <a:r>
              <a:rPr lang="ru-RU" sz="2400" b="1" dirty="0" smtClean="0">
                <a:latin typeface="Franklin Gothic Medium" panose="020B0603020102020204" pitchFamily="34" charset="0"/>
              </a:rPr>
              <a:t>НАРУШЕНИЕ ПОРЯДКА ЦЕНООБРАЗОВАНИЯ</a:t>
            </a:r>
            <a:endParaRPr lang="ru-RU" sz="2400" b="1" dirty="0"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76249" y="1356562"/>
            <a:ext cx="116300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Franklin Gothic Medium" panose="020B0603020102020204" pitchFamily="34" charset="0"/>
              </a:rPr>
              <a:t>- неисполнение </a:t>
            </a:r>
            <a:r>
              <a:rPr lang="ru-RU" b="1" dirty="0">
                <a:latin typeface="Franklin Gothic Medium" panose="020B0603020102020204" pitchFamily="34" charset="0"/>
              </a:rPr>
              <a:t>юридическим лицом или индивидуальным предпринимателем, осуществляющими продажу табачной продукции и (или) </a:t>
            </a:r>
            <a:r>
              <a:rPr lang="ru-RU" b="1" dirty="0" err="1">
                <a:latin typeface="Franklin Gothic Medium" panose="020B0603020102020204" pitchFamily="34" charset="0"/>
              </a:rPr>
              <a:t>никотинсодержащей</a:t>
            </a:r>
            <a:r>
              <a:rPr lang="ru-RU" b="1" dirty="0">
                <a:latin typeface="Franklin Gothic Medium" panose="020B0603020102020204" pitchFamily="34" charset="0"/>
              </a:rPr>
              <a:t> продукции, подлежащих обязательной маркировке средствами идентификации, установленного запрета продажи табачной продукции ниже максимальной розничной цены на табачную продукцию и (или) </a:t>
            </a:r>
            <a:r>
              <a:rPr lang="ru-RU" b="1" dirty="0" err="1">
                <a:latin typeface="Franklin Gothic Medium" panose="020B0603020102020204" pitchFamily="34" charset="0"/>
              </a:rPr>
              <a:t>никотинсодержащей</a:t>
            </a:r>
            <a:r>
              <a:rPr lang="ru-RU" b="1" dirty="0">
                <a:latin typeface="Franklin Gothic Medium" panose="020B0603020102020204" pitchFamily="34" charset="0"/>
              </a:rPr>
              <a:t> продукции ниже минимальной цены на </a:t>
            </a:r>
            <a:r>
              <a:rPr lang="ru-RU" b="1" dirty="0" err="1">
                <a:latin typeface="Franklin Gothic Medium" panose="020B0603020102020204" pitchFamily="34" charset="0"/>
              </a:rPr>
              <a:t>никотинсодержащую</a:t>
            </a:r>
            <a:r>
              <a:rPr lang="ru-RU" b="1" dirty="0">
                <a:latin typeface="Franklin Gothic Medium" panose="020B0603020102020204" pitchFamily="34" charset="0"/>
              </a:rPr>
              <a:t> продукцию после получения ими информации о введении такого запрета из информационной системы мониторинга, если такое неисполнение совершено путем продажи соответствующей продукции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7976"/>
              </p:ext>
            </p:extLst>
          </p:nvPr>
        </p:nvGraphicFramePr>
        <p:xfrm>
          <a:off x="1571624" y="3211922"/>
          <a:ext cx="9439276" cy="2896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9638"/>
                <a:gridCol w="4719638"/>
              </a:tblGrid>
              <a:tr h="7799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Franklin Gothic Medium" panose="020B0603020102020204" pitchFamily="34" charset="0"/>
                        </a:rPr>
                        <a:t>часть 6 статьи 14.3.1 (</a:t>
                      </a:r>
                      <a:r>
                        <a:rPr lang="ru-RU" sz="1800" b="1" i="1" u="sng" dirty="0" smtClean="0"/>
                        <a:t>не более 100 единиц </a:t>
                      </a:r>
                      <a:r>
                        <a:rPr lang="ru-RU" sz="1800" b="1" dirty="0" smtClean="0"/>
                        <a:t>в одном объекте розничной торговли </a:t>
                      </a:r>
                      <a:r>
                        <a:rPr lang="ru-RU" sz="1800" dirty="0" smtClean="0"/>
                        <a:t>в течение одного календарного дня</a:t>
                      </a:r>
                      <a:r>
                        <a:rPr lang="ru-RU" sz="1800" dirty="0" smtClean="0">
                          <a:latin typeface="Franklin Gothic Medium" panose="020B0603020102020204" pitchFamily="34" charset="0"/>
                        </a:rPr>
                        <a:t>)</a:t>
                      </a:r>
                      <a:endParaRPr lang="ru-RU" sz="1800" dirty="0" smtClean="0"/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влечет наложение административного штрафа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 </a:t>
                      </a:r>
                      <a:r>
                        <a:rPr lang="ru-RU" sz="1800" b="1" i="1" u="sng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 размере </a:t>
                      </a:r>
                      <a:r>
                        <a:rPr lang="ru-RU" sz="1800" b="1" i="1" u="sng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5.000 рублей</a:t>
                      </a:r>
                      <a:endParaRPr lang="ru-RU" sz="1800" b="1" i="1" u="sng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934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часть 7статьи 14.3.1 (</a:t>
                      </a:r>
                      <a:r>
                        <a:rPr lang="ru-RU" sz="1800" b="1" i="1" u="sng" dirty="0" smtClean="0">
                          <a:solidFill>
                            <a:schemeClr val="bg1"/>
                          </a:solidFill>
                        </a:rPr>
                        <a:t>более 100 единиц, но не более 1000 единиц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в одном объекте розничной торговли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 течение одного календарного дня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)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влечет наложение административного штрафа </a:t>
                      </a:r>
                      <a:r>
                        <a:rPr lang="ru-RU" sz="1800" b="1" i="1" u="sng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 размере </a:t>
                      </a:r>
                      <a:r>
                        <a:rPr lang="ru-RU" sz="1800" b="1" i="1" u="sng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50.000 рублей</a:t>
                      </a:r>
                      <a:endParaRPr lang="ru-RU" sz="1800" b="1" i="1" u="sng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934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часть 8 статьи 14.3.1 (</a:t>
                      </a:r>
                      <a:r>
                        <a:rPr lang="ru-RU" sz="2000" b="1" i="1" u="sng" dirty="0" smtClean="0">
                          <a:solidFill>
                            <a:schemeClr val="bg1"/>
                          </a:solidFill>
                        </a:rPr>
                        <a:t>более 1000 единиц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в одном объекте розничной торговли)</a:t>
                      </a:r>
                      <a:endParaRPr lang="ru-RU" sz="1800" dirty="0" smtClean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влечет наложение административного штрафа </a:t>
                      </a:r>
                      <a:r>
                        <a:rPr lang="ru-RU" sz="1800" b="1" i="1" u="sng" dirty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в размере </a:t>
                      </a:r>
                      <a:r>
                        <a:rPr lang="ru-RU" sz="1800" b="1" i="1" u="sng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</a:rPr>
                        <a:t>500.000 рублей</a:t>
                      </a:r>
                      <a:endParaRPr lang="ru-RU" sz="1800" b="1" i="1" u="sng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21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05AE7F-C977-D20B-C9A6-C300AF1D2E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7673" y="704826"/>
            <a:ext cx="8383212" cy="443817"/>
          </a:xfr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2400" b="1" dirty="0" smtClean="0">
                <a:latin typeface="Franklin Gothic Medium" panose="020B0603020102020204" pitchFamily="34" charset="0"/>
              </a:rPr>
              <a:t>СТАТЬЯ 14.6. НАРУШЕНИЕ ПОРЯДКА ЦЕНООБРАЗОВАНИЯ НОРМЫ (ЧАСТИ 4, 5, 6 СТ. 14.6 КоАП РФ)</a:t>
            </a:r>
            <a:endParaRPr lang="ru-RU" sz="2400" b="1" dirty="0"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976305F9-B8A6-3F82-F119-F6894E70DF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509795"/>
              </p:ext>
            </p:extLst>
          </p:nvPr>
        </p:nvGraphicFramePr>
        <p:xfrm>
          <a:off x="867266" y="1474845"/>
          <a:ext cx="10393619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8401">
                  <a:extLst>
                    <a:ext uri="{9D8B030D-6E8A-4147-A177-3AD203B41FA5}">
                      <a16:colId xmlns:a16="http://schemas.microsoft.com/office/drawing/2014/main" xmlns="" val="4290535518"/>
                    </a:ext>
                  </a:extLst>
                </a:gridCol>
                <a:gridCol w="6615218">
                  <a:extLst>
                    <a:ext uri="{9D8B030D-6E8A-4147-A177-3AD203B41FA5}">
                      <a16:colId xmlns:a16="http://schemas.microsoft.com/office/drawing/2014/main" xmlns="" val="278167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Суть нарушения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родавец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(юридическое лицо или индивидуальный предприниматель) не исполнил запрет, поступивший из системы продавца из государственной информационной системы мониторинга «Честный знак», продавать табачную продукцию выше максимальной розничной цены</a:t>
                      </a:r>
                      <a:endParaRPr lang="ru-RU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276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Объект нарушения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табачная продукция, подлежащая обязательной маркировке средствами идентификации</a:t>
                      </a:r>
                      <a:endParaRPr lang="ru-RU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7341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Критерий объема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о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тветственность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наступает, если в одном объекте розничной торговли за один календарный день продали: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не более 100 единиц такой продукции - штраф 5000 тысяч рублей;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более 100 единиц – штраф  50 тысяч рублей;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более 1000 единиц - штраф 500 тысяч рублей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4153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50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258ADD-C14D-30C2-33E0-D8D127715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00941-8A0D-E2E3-C02E-56F86290B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8831" y="373499"/>
            <a:ext cx="9849395" cy="466840"/>
          </a:xfr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2200" b="1" dirty="0" smtClean="0">
                <a:latin typeface="Franklin Gothic Medium" panose="020B0603020102020204" pitchFamily="34" charset="0"/>
              </a:rPr>
              <a:t>ЧАСТЬ 4 СТАТЬИ 14.43 КоАП РФ «НАРУШЕНИЕ ТЕХНИЧЕСКИХ РЕГЛАМЕНТОВ»</a:t>
            </a:r>
            <a:endParaRPr lang="ru-RU" sz="2200" b="1" dirty="0"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xmlns="" id="{5E3A7C22-ACE1-854E-9F1A-8984BEB4DC2B}"/>
              </a:ext>
            </a:extLst>
          </p:cNvPr>
          <p:cNvCxnSpPr>
            <a:cxnSpLocks/>
          </p:cNvCxnSpPr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>
            <a:extLst>
              <a:ext uri="{FF2B5EF4-FFF2-40B4-BE49-F238E27FC236}">
                <a16:creationId xmlns:a16="http://schemas.microsoft.com/office/drawing/2014/main" xmlns="" id="{A8511062-AAD5-6FD5-2456-FA0DD81BA3CE}"/>
              </a:ext>
            </a:extLst>
          </p:cNvPr>
          <p:cNvCxnSpPr>
            <a:cxnSpLocks/>
          </p:cNvCxnSpPr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>
            <a:extLst>
              <a:ext uri="{FF2B5EF4-FFF2-40B4-BE49-F238E27FC236}">
                <a16:creationId xmlns:a16="http://schemas.microsoft.com/office/drawing/2014/main" xmlns="" id="{93FAD5C1-DFF5-D5F6-6206-2EEE3DD7FCCA}"/>
              </a:ext>
            </a:extLst>
          </p:cNvPr>
          <p:cNvCxnSpPr>
            <a:cxnSpLocks/>
          </p:cNvCxnSpPr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>
            <a:extLst>
              <a:ext uri="{FF2B5EF4-FFF2-40B4-BE49-F238E27FC236}">
                <a16:creationId xmlns:a16="http://schemas.microsoft.com/office/drawing/2014/main" xmlns="" id="{EDCD5FBD-B384-681A-550B-69F7A83F5E65}"/>
              </a:ext>
            </a:extLst>
          </p:cNvPr>
          <p:cNvCxnSpPr>
            <a:cxnSpLocks/>
          </p:cNvCxnSpPr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7E821A8B-9DBA-DD05-FB69-86368811E50E}"/>
              </a:ext>
            </a:extLst>
          </p:cNvPr>
          <p:cNvSpPr txBox="1">
            <a:spLocks/>
          </p:cNvSpPr>
          <p:nvPr/>
        </p:nvSpPr>
        <p:spPr>
          <a:xfrm>
            <a:off x="365761" y="1001117"/>
            <a:ext cx="10415451" cy="11477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dirty="0" smtClean="0">
                <a:latin typeface="Franklin Gothic Medium" panose="020B0603020102020204" pitchFamily="34" charset="0"/>
              </a:rPr>
              <a:t>- неисполнение </a:t>
            </a:r>
            <a:r>
              <a:rPr lang="ru-RU" sz="1600" b="1" dirty="0">
                <a:latin typeface="Franklin Gothic Medium" panose="020B0603020102020204" pitchFamily="34" charset="0"/>
              </a:rPr>
              <a:t>юридическим лицом или индивидуальным предпринимателем, осуществляющими продажу товаров, подлежащих обязательной маркировке средствами идентификации, установленного запрета продажи товара, срок годности которого истек, после получения ими информации о введении такого запрета из информационной системы мониторинга.</a:t>
            </a:r>
          </a:p>
          <a:p>
            <a:endParaRPr lang="ru-RU" sz="1600" b="1" dirty="0">
              <a:latin typeface="Franklin Gothic Medium" panose="020B0603020102020204" pitchFamily="34" charset="0"/>
            </a:endParaRPr>
          </a:p>
          <a:p>
            <a:endParaRPr lang="ru-RU" sz="1600" b="1" dirty="0">
              <a:latin typeface="Franklin Gothic Medium" panose="020B0603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636" y="3017842"/>
            <a:ext cx="1432195" cy="153132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938633" y="2203269"/>
            <a:ext cx="8234464" cy="189092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ctr"/>
          <a:lstStyle/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если товар подлежит обязательной маркировке, а его срок годности истёк, продавец </a:t>
            </a:r>
            <a:r>
              <a:rPr lang="ru-RU" sz="1600" b="1" i="1" u="sng" kern="0" dirty="0" smtClean="0">
                <a:solidFill>
                  <a:prstClr val="black"/>
                </a:solidFill>
                <a:latin typeface="Century Gothic" panose="020B0502020202020204"/>
              </a:rPr>
              <a:t>обязан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 не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допустить 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продажу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</a:pP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 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з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апрет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должен поступить в систему продавца из 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ГИС МТ «Честный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знак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»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</a:pPr>
            <a:endParaRPr lang="ru-RU" sz="1400" b="1" kern="0" dirty="0" smtClean="0">
              <a:solidFill>
                <a:prstClr val="black"/>
              </a:solidFill>
              <a:latin typeface="Century Gothic" panose="020B0502020202020204"/>
            </a:endParaRP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ответственность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наступает именно за </a:t>
            </a:r>
            <a:r>
              <a:rPr lang="ru-RU" sz="1600" b="1" i="1" u="sng" kern="0" dirty="0">
                <a:solidFill>
                  <a:prstClr val="black"/>
                </a:solidFill>
                <a:latin typeface="Century Gothic" panose="020B0502020202020204"/>
              </a:rPr>
              <a:t>неисполнение полученного запрета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, а не просто за сам факт продажи 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просрочки</a:t>
            </a:r>
            <a:endParaRPr lang="ru-RU" sz="1400" b="1" kern="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65947" y="4358194"/>
            <a:ext cx="6579836" cy="1767874"/>
          </a:xfrm>
          <a:prstGeom prst="rect">
            <a:avLst/>
          </a:prstGeom>
          <a:solidFill>
            <a:srgbClr val="FFFF99"/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</a:pP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влечет наложение административного штрафа </a:t>
            </a:r>
            <a:r>
              <a:rPr lang="ru-RU" sz="1600" b="1" i="1" u="sng" kern="0" dirty="0">
                <a:solidFill>
                  <a:prstClr val="black"/>
                </a:solidFill>
                <a:latin typeface="Century Gothic" panose="020B0502020202020204"/>
              </a:rPr>
              <a:t>за каждую единицу товара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, срок годности которого истек</a:t>
            </a: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</a:pPr>
            <a:endParaRPr lang="ru-RU" sz="1400" b="1" kern="0" dirty="0">
              <a:solidFill>
                <a:prstClr val="black"/>
              </a:solidFill>
              <a:latin typeface="Century Gothic" panose="020B0502020202020204"/>
            </a:endParaRP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на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индивидуальных предпринимателей в размере 10.000 рублей;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kern="0" dirty="0" smtClean="0">
                <a:solidFill>
                  <a:prstClr val="black"/>
                </a:solidFill>
                <a:latin typeface="Century Gothic" panose="020B0502020202020204"/>
              </a:rPr>
              <a:t>на </a:t>
            </a:r>
            <a:r>
              <a:rPr lang="ru-RU" sz="1400" b="1" kern="0" dirty="0">
                <a:solidFill>
                  <a:prstClr val="black"/>
                </a:solidFill>
                <a:latin typeface="Century Gothic" panose="020B0502020202020204"/>
              </a:rPr>
              <a:t>юридических лиц – 20.000 рублей</a:t>
            </a:r>
          </a:p>
        </p:txBody>
      </p:sp>
    </p:spTree>
    <p:extLst>
      <p:ext uri="{BB962C8B-B14F-4D97-AF65-F5344CB8AC3E}">
        <p14:creationId xmlns:p14="http://schemas.microsoft.com/office/powerpoint/2010/main" val="34370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88DA918-AEE3-8CF3-A57B-155A58C33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B29FD1-3B34-9973-1D03-B341DC61F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0453" y="703490"/>
            <a:ext cx="9907571" cy="466840"/>
          </a:xfr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1800" b="1" dirty="0" smtClean="0">
                <a:latin typeface="Franklin Gothic Medium" panose="020B0603020102020204" pitchFamily="34" charset="0"/>
              </a:rPr>
              <a:t>СТАТЬЯ 15.12.2</a:t>
            </a:r>
            <a:r>
              <a:rPr lang="ru-RU" sz="1800" b="1" dirty="0">
                <a:latin typeface="Franklin Gothic Medium" panose="020B0603020102020204" pitchFamily="34" charset="0"/>
              </a:rPr>
              <a:t>. КоАП </a:t>
            </a:r>
            <a:r>
              <a:rPr lang="ru-RU" sz="1800" b="1" dirty="0" smtClean="0">
                <a:latin typeface="Franklin Gothic Medium" panose="020B0603020102020204" pitchFamily="34" charset="0"/>
              </a:rPr>
              <a:t>РФ «ПРОДАЖА ТОВАРОВ, ПОДЛЕЖАЩИХ ОБЯЗАТЕЛЬНОЙ МАРКИРОВКЕ СРЕДСТВАМИ ИДЕНТИФИКАЦИИ, ЛИЦОМ, КОТОРОЕ НЕ ЗАРЕГИСТРИРОВАНО В УСТАНОВЛЕННОМ ПОРЯДКЕ В ИНФОРМАЦИОННОЙ СИСТЕМЕ МОНИТОРИНГА»</a:t>
            </a:r>
            <a:endParaRPr lang="ru-RU" sz="100" b="1" dirty="0"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xmlns="" id="{FF52501E-EC06-EA82-736C-7BC541AB3E13}"/>
              </a:ext>
            </a:extLst>
          </p:cNvPr>
          <p:cNvCxnSpPr>
            <a:cxnSpLocks/>
          </p:cNvCxnSpPr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>
            <a:extLst>
              <a:ext uri="{FF2B5EF4-FFF2-40B4-BE49-F238E27FC236}">
                <a16:creationId xmlns:a16="http://schemas.microsoft.com/office/drawing/2014/main" xmlns="" id="{8ED89181-7785-9945-DF62-F99EF49C25E2}"/>
              </a:ext>
            </a:extLst>
          </p:cNvPr>
          <p:cNvCxnSpPr>
            <a:cxnSpLocks/>
          </p:cNvCxnSpPr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>
            <a:extLst>
              <a:ext uri="{FF2B5EF4-FFF2-40B4-BE49-F238E27FC236}">
                <a16:creationId xmlns:a16="http://schemas.microsoft.com/office/drawing/2014/main" xmlns="" id="{7D5CD2C8-D38A-C747-1EC6-CC35BB08AFFC}"/>
              </a:ext>
            </a:extLst>
          </p:cNvPr>
          <p:cNvCxnSpPr>
            <a:cxnSpLocks/>
          </p:cNvCxnSpPr>
          <p:nvPr/>
        </p:nvCxnSpPr>
        <p:spPr>
          <a:xfrm>
            <a:off x="-47" y="6587064"/>
            <a:ext cx="12192047" cy="164063"/>
          </a:xfrm>
          <a:prstGeom prst="bentConnector3">
            <a:avLst>
              <a:gd name="adj1" fmla="val 77643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>
            <a:extLst>
              <a:ext uri="{FF2B5EF4-FFF2-40B4-BE49-F238E27FC236}">
                <a16:creationId xmlns:a16="http://schemas.microsoft.com/office/drawing/2014/main" xmlns="" id="{48FBDB67-4289-275F-26FA-896F06619A4D}"/>
              </a:ext>
            </a:extLst>
          </p:cNvPr>
          <p:cNvCxnSpPr>
            <a:cxnSpLocks/>
          </p:cNvCxnSpPr>
          <p:nvPr/>
        </p:nvCxnSpPr>
        <p:spPr>
          <a:xfrm>
            <a:off x="-47" y="6468781"/>
            <a:ext cx="12192047" cy="218310"/>
          </a:xfrm>
          <a:prstGeom prst="bentConnector3">
            <a:avLst>
              <a:gd name="adj1" fmla="val 76286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50413D8D-1DF5-69D3-D638-9E55B150D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916996"/>
              </p:ext>
            </p:extLst>
          </p:nvPr>
        </p:nvGraphicFramePr>
        <p:xfrm>
          <a:off x="3248297" y="1203298"/>
          <a:ext cx="8011885" cy="3993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974">
                  <a:extLst>
                    <a:ext uri="{9D8B030D-6E8A-4147-A177-3AD203B41FA5}">
                      <a16:colId xmlns:a16="http://schemas.microsoft.com/office/drawing/2014/main" xmlns="" val="3490636378"/>
                    </a:ext>
                  </a:extLst>
                </a:gridCol>
                <a:gridCol w="5315911">
                  <a:extLst>
                    <a:ext uri="{9D8B030D-6E8A-4147-A177-3AD203B41FA5}">
                      <a16:colId xmlns:a16="http://schemas.microsoft.com/office/drawing/2014/main" xmlns="" val="4181460220"/>
                    </a:ext>
                  </a:extLst>
                </a:gridCol>
              </a:tblGrid>
              <a:tr h="13839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Какие товары подпадают под действие статьи?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  табачная продукция;</a:t>
                      </a:r>
                    </a:p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5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никотинсодержащая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продукция;</a:t>
                      </a:r>
                    </a:p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  устройства для потребления </a:t>
                      </a:r>
                      <a:r>
                        <a:rPr lang="ru-RU" sz="15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никотинсодержащей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продукции</a:t>
                      </a:r>
                    </a:p>
                    <a:p>
                      <a:pPr marL="0" indent="0" algn="l">
                        <a:buSzPct val="200000"/>
                        <a:buFont typeface="Arial" panose="020B0604020202020204" pitchFamily="34" charset="0"/>
                        <a:buNone/>
                      </a:pPr>
                      <a:endParaRPr lang="ru-RU" sz="1500" b="0" i="0" kern="1200" dirty="0">
                        <a:solidFill>
                          <a:schemeClr val="tx1"/>
                        </a:solidFill>
                        <a:effectLst/>
                        <a:latin typeface="Franklin Gothic Medium" panose="020B06030201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b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2294312"/>
                  </a:ext>
                </a:extLst>
              </a:tr>
              <a:tr h="1295793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Ключевое условие для состава правонарушения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отсутствие регистрации продавца в ГИС МТ «Честный</a:t>
                      </a:r>
                      <a:r>
                        <a:rPr lang="ru-RU" sz="15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Знак»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2885670"/>
                  </a:ext>
                </a:extLst>
              </a:tr>
              <a:tr h="116768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kern="1200" dirty="0">
                          <a:solidFill>
                            <a:schemeClr val="bg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Когда наступает ответственность</a:t>
                      </a:r>
                      <a:r>
                        <a:rPr lang="ru-RU" sz="1600" b="1" i="0" kern="1200" dirty="0" smtClean="0">
                          <a:solidFill>
                            <a:schemeClr val="bg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? 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продавец </a:t>
                      </a:r>
                      <a:r>
                        <a:rPr lang="ru-RU" sz="1500" b="1" i="1" u="sng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не зарегистрирован </a:t>
                      </a:r>
                      <a:r>
                        <a:rPr lang="ru-RU" sz="15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в системе мониторинга</a:t>
                      </a: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;</a:t>
                      </a:r>
                      <a:endParaRPr lang="ru-RU" sz="1500" b="0" i="0" kern="1200" dirty="0">
                        <a:solidFill>
                          <a:schemeClr val="tx1"/>
                        </a:solidFill>
                        <a:effectLst/>
                        <a:latin typeface="Franklin Gothic Medium" panose="020B06030201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5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течение </a:t>
                      </a:r>
                      <a:r>
                        <a:rPr lang="ru-RU" sz="1500" b="1" i="1" u="sng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одного календарного месяца</a:t>
                      </a:r>
                      <a:r>
                        <a:rPr lang="ru-RU" sz="15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через </a:t>
                      </a:r>
                      <a:r>
                        <a:rPr lang="ru-RU" sz="1500" b="1" i="1" u="sng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одну единицу контрольно-кассовой техники</a:t>
                      </a:r>
                      <a:r>
                        <a:rPr lang="ru-RU" sz="15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285750" indent="-285750" algn="l"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</a:pPr>
                      <a:r>
                        <a:rPr lang="ru-RU" sz="1500" b="0" i="0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продано </a:t>
                      </a:r>
                      <a:r>
                        <a:rPr lang="ru-RU" sz="1500" b="1" i="1" u="sng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более 10 единиц </a:t>
                      </a:r>
                      <a:r>
                        <a:rPr lang="ru-RU" sz="1500" b="0" i="0" kern="1200" dirty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таких товаров</a:t>
                      </a:r>
                    </a:p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91363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6D8EAB-4454-9009-CDBE-45D11B85051B}"/>
              </a:ext>
            </a:extLst>
          </p:cNvPr>
          <p:cNvSpPr txBox="1"/>
          <p:nvPr/>
        </p:nvSpPr>
        <p:spPr>
          <a:xfrm>
            <a:off x="5153925" y="5463344"/>
            <a:ext cx="5540199" cy="738664"/>
          </a:xfrm>
          <a:prstGeom prst="rect">
            <a:avLst/>
          </a:prstGeom>
          <a:solidFill>
            <a:srgbClr val="FFFF99"/>
          </a:solidFill>
          <a:ln>
            <a:solidFill>
              <a:srgbClr val="76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0" i="0" dirty="0" smtClean="0">
                <a:solidFill>
                  <a:srgbClr val="FF0000"/>
                </a:solidFill>
                <a:effectLst/>
                <a:latin typeface="Franklin Gothic Medium" panose="020B0603020102020204" pitchFamily="34" charset="0"/>
              </a:rPr>
              <a:t>*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Franklin Gothic Medium" panose="020B0603020102020204" pitchFamily="34" charset="0"/>
              </a:rPr>
              <a:t> влечет </a:t>
            </a:r>
            <a:r>
              <a:rPr lang="ru-RU" b="0" i="0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</a:rPr>
              <a:t>наложение административного штрафа в размере </a:t>
            </a:r>
            <a:r>
              <a:rPr lang="ru-RU" b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50</a:t>
            </a:r>
            <a:r>
              <a:rPr lang="ru-RU" b="1" i="0" u="sng" dirty="0" smtClean="0">
                <a:solidFill>
                  <a:srgbClr val="000000"/>
                </a:solidFill>
                <a:effectLst/>
                <a:latin typeface="Franklin Gothic Medium" panose="020B0603020102020204" pitchFamily="34" charset="0"/>
              </a:rPr>
              <a:t>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</a:rPr>
              <a:t>тысяч </a:t>
            </a:r>
            <a:r>
              <a:rPr lang="ru-RU" b="1" i="0" u="sng" dirty="0" smtClean="0">
                <a:solidFill>
                  <a:srgbClr val="000000"/>
                </a:solidFill>
                <a:effectLst/>
                <a:latin typeface="Franklin Gothic Medium" panose="020B0603020102020204" pitchFamily="34" charset="0"/>
              </a:rPr>
              <a:t>рублей</a:t>
            </a:r>
            <a:endParaRPr lang="ru-RU" b="1" dirty="0">
              <a:latin typeface="Franklin Gothic Medium" panose="020B0603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9" y="1203298"/>
            <a:ext cx="2604963" cy="399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5CDCC5A-B58E-EC3B-4B1C-83E0CFC3D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0179BC-63FB-C3D5-B36B-21B62FF5F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092" y="1026396"/>
            <a:ext cx="5573521" cy="776301"/>
          </a:xfrm>
          <a:solidFill>
            <a:srgbClr val="760000"/>
          </a:solidFill>
          <a:ln>
            <a:solidFill>
              <a:srgbClr val="B40000"/>
            </a:solidFill>
          </a:ln>
          <a:effectLst/>
        </p:spPr>
        <p:txBody>
          <a:bodyPr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ПРОЦЕДУРА ВЫНЕСЕНИЯ ПОСТАНОВЛЕНИЙ И ОБЖАЛОВАНИЕ</a:t>
            </a:r>
            <a:endParaRPr lang="ru-RU" sz="1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xmlns="" id="{42EFE3E5-5CFC-CCF5-7FD2-1918866378F6}"/>
              </a:ext>
            </a:extLst>
          </p:cNvPr>
          <p:cNvCxnSpPr>
            <a:cxnSpLocks/>
          </p:cNvCxnSpPr>
          <p:nvPr/>
        </p:nvCxnSpPr>
        <p:spPr>
          <a:xfrm flipV="1">
            <a:off x="0" y="471786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>
            <a:extLst>
              <a:ext uri="{FF2B5EF4-FFF2-40B4-BE49-F238E27FC236}">
                <a16:creationId xmlns:a16="http://schemas.microsoft.com/office/drawing/2014/main" xmlns="" id="{2E2F95F1-4D3E-D829-AC88-F61B1171E97A}"/>
              </a:ext>
            </a:extLst>
          </p:cNvPr>
          <p:cNvCxnSpPr>
            <a:cxnSpLocks/>
          </p:cNvCxnSpPr>
          <p:nvPr/>
        </p:nvCxnSpPr>
        <p:spPr>
          <a:xfrm flipV="1">
            <a:off x="3" y="383392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>
            <a:extLst>
              <a:ext uri="{FF2B5EF4-FFF2-40B4-BE49-F238E27FC236}">
                <a16:creationId xmlns:a16="http://schemas.microsoft.com/office/drawing/2014/main" xmlns="" id="{561686F6-B21E-E689-3621-5CE2AA062006}"/>
              </a:ext>
            </a:extLst>
          </p:cNvPr>
          <p:cNvCxnSpPr>
            <a:cxnSpLocks/>
          </p:cNvCxnSpPr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>
            <a:extLst>
              <a:ext uri="{FF2B5EF4-FFF2-40B4-BE49-F238E27FC236}">
                <a16:creationId xmlns:a16="http://schemas.microsoft.com/office/drawing/2014/main" xmlns="" id="{E3995D1F-5D90-3AAA-4069-6662EEF38414}"/>
              </a:ext>
            </a:extLst>
          </p:cNvPr>
          <p:cNvCxnSpPr>
            <a:cxnSpLocks/>
          </p:cNvCxnSpPr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5093" y="1802697"/>
            <a:ext cx="5573521" cy="4106089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Нарушения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, обнаруженные с помощью ГИС МТ «Честный знак», </a:t>
            </a: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являются доказательством</a:t>
            </a:r>
            <a:r>
              <a:rPr lang="ru-RU" b="1" i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для составления протокола об административном </a:t>
            </a:r>
            <a:r>
              <a:rPr lang="ru-RU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правонарушении и </a:t>
            </a:r>
            <a:r>
              <a:rPr lang="ru-RU" sz="2000" b="1" i="1" u="sng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исключает</a:t>
            </a:r>
            <a:r>
              <a:rPr lang="ru-RU" sz="20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классическую стадию </a:t>
            </a: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его составления</a:t>
            </a:r>
            <a:r>
              <a:rPr lang="ru-RU" b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, 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не требуя от </a:t>
            </a:r>
            <a:r>
              <a:rPr lang="ru-RU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инспектора вручную собирать доказательства в привычном 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виде </a:t>
            </a:r>
            <a:endParaRPr lang="ru-RU" b="1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endParaRPr lang="ru-RU" b="1" dirty="0" smtClean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endParaRPr lang="ru-RU" b="1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r>
              <a:rPr lang="ru-RU" sz="20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Постановление</a:t>
            </a:r>
            <a:r>
              <a:rPr lang="ru-RU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по делу об административном 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правонарушении </a:t>
            </a: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формируется </a:t>
            </a:r>
            <a:r>
              <a:rPr lang="ru-RU" sz="20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автоматически</a:t>
            </a:r>
            <a:r>
              <a:rPr lang="ru-RU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, </a:t>
            </a:r>
            <a:r>
              <a:rPr lang="ru-RU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без участия лица</a:t>
            </a:r>
            <a:r>
              <a:rPr lang="ru-RU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, в отношении которого возбуждено </a:t>
            </a:r>
            <a:r>
              <a:rPr lang="ru-RU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дело</a:t>
            </a:r>
            <a:endParaRPr lang="ru-RU" b="1" dirty="0">
              <a:latin typeface="Franklin Gothic Medium" panose="020B06030201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7C848853-CD36-6EF3-9AB9-35052EB84064}"/>
              </a:ext>
            </a:extLst>
          </p:cNvPr>
          <p:cNvSpPr txBox="1">
            <a:spLocks/>
          </p:cNvSpPr>
          <p:nvPr/>
        </p:nvSpPr>
        <p:spPr>
          <a:xfrm>
            <a:off x="6244047" y="1048885"/>
            <a:ext cx="5834743" cy="776301"/>
          </a:xfrm>
          <a:prstGeom prst="rect">
            <a:avLst/>
          </a:prstGeom>
          <a:solidFill>
            <a:srgbClr val="76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ЧАСТЬ 3 СТАТЬИ </a:t>
            </a:r>
            <a:r>
              <a:rPr lang="ru-RU" sz="1800" b="1" dirty="0">
                <a:solidFill>
                  <a:schemeClr val="bg1"/>
                </a:solidFill>
                <a:latin typeface="Franklin Gothic Medium" panose="020B0603020102020204" pitchFamily="34" charset="0"/>
              </a:rPr>
              <a:t>24.9 КоАП РФ «</a:t>
            </a:r>
            <a:r>
              <a:rPr lang="ru-RU" sz="1800" b="1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ИЗГОТОВЛЕНИЕ, ВРУЧЕНИЕ И НАПРАВЛЕНИЕ ПРОЦЕССУАЛЬНОГО ДОКУМЕНТА»</a:t>
            </a:r>
            <a:endParaRPr lang="ru-RU" sz="18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44046" y="1825186"/>
            <a:ext cx="5834744" cy="408360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t"/>
          <a:lstStyle/>
          <a:p>
            <a:pPr algn="just"/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- изготовленные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в электронном виде, в том числе в форме электронного документа, подписанного усиленной квалифицированной электронной подписью, процессуальные документы при наличии технической возможности у органа, должностного лица, в производстве которых находится дело об административном правонарушении,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направляются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участникам производства по данному </a:t>
            </a:r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делу </a:t>
            </a:r>
            <a:r>
              <a:rPr lang="ru-RU" sz="16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в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личный кабинет</a:t>
            </a:r>
            <a:r>
              <a:rPr lang="ru-RU" sz="1600" b="1" i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юридического лица или индивидуального </a:t>
            </a:r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предпринимателя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.</a:t>
            </a:r>
            <a:endParaRPr lang="ru-RU" sz="1400" b="1" dirty="0" smtClean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285750" indent="-285750" algn="just">
              <a:buFontTx/>
              <a:buChar char="-"/>
            </a:pPr>
            <a:endParaRPr lang="ru-RU" sz="1400" b="1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Franklin Gothic Medium" panose="020B0603020102020204" pitchFamily="34" charset="0"/>
              </a:rPr>
              <a:t>*</a:t>
            </a:r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лицо </a:t>
            </a:r>
            <a:r>
              <a:rPr lang="ru-RU" sz="16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считается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получившим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процессуальный документ (его копию) в случае, </a:t>
            </a:r>
            <a:r>
              <a:rPr lang="ru-RU" sz="16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если</a:t>
            </a:r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 процессуальный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документ доставлен в личный кабинет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юридического лица или индивидуального предпринимателя;</a:t>
            </a:r>
          </a:p>
          <a:p>
            <a:pPr algn="just"/>
            <a:endParaRPr lang="ru-RU" sz="1400" b="1" dirty="0" smtClean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*</a:t>
            </a:r>
            <a:r>
              <a:rPr lang="ru-RU" sz="1400" b="1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процессуальный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документ (его копия)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считается </a:t>
            </a:r>
            <a:r>
              <a:rPr lang="ru-RU" sz="16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полученным </a:t>
            </a:r>
            <a:r>
              <a:rPr lang="ru-RU" sz="16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со дня, следующего за днем доставки</a:t>
            </a:r>
            <a:r>
              <a:rPr lang="ru-RU" sz="1600" b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процессуального документа;</a:t>
            </a:r>
          </a:p>
        </p:txBody>
      </p:sp>
    </p:spTree>
    <p:extLst>
      <p:ext uri="{BB962C8B-B14F-4D97-AF65-F5344CB8AC3E}">
        <p14:creationId xmlns:p14="http://schemas.microsoft.com/office/powerpoint/2010/main" val="41541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5CDCC5A-B58E-EC3B-4B1C-83E0CFC3D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0179BC-63FB-C3D5-B36B-21B62FF5F1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090" y="597164"/>
            <a:ext cx="5573521" cy="776301"/>
          </a:xfrm>
          <a:solidFill>
            <a:srgbClr val="760000"/>
          </a:solidFill>
          <a:ln>
            <a:solidFill>
              <a:srgbClr val="B40000"/>
            </a:solidFill>
          </a:ln>
          <a:effectLst/>
        </p:spPr>
        <p:txBody>
          <a:bodyPr anchor="ctr">
            <a:no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СТАТЬЯ 30.2. КоАП РФ «ПОРЯДОК ПОДАЧИ ЖАЛОБЫ НА ПОСТАНОВЛЕНИЕ ПО ДЕЛУ ОБ АДМИНИСТРАТИВНОМ ПРАВОНАРУШЕНИИ»</a:t>
            </a:r>
            <a:endParaRPr lang="ru-RU" sz="1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xmlns="" id="{42EFE3E5-5CFC-CCF5-7FD2-1918866378F6}"/>
              </a:ext>
            </a:extLst>
          </p:cNvPr>
          <p:cNvCxnSpPr>
            <a:cxnSpLocks/>
          </p:cNvCxnSpPr>
          <p:nvPr/>
        </p:nvCxnSpPr>
        <p:spPr>
          <a:xfrm flipV="1">
            <a:off x="69668" y="186059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>
            <a:extLst>
              <a:ext uri="{FF2B5EF4-FFF2-40B4-BE49-F238E27FC236}">
                <a16:creationId xmlns:a16="http://schemas.microsoft.com/office/drawing/2014/main" xmlns="" id="{2E2F95F1-4D3E-D829-AC88-F61B1171E97A}"/>
              </a:ext>
            </a:extLst>
          </p:cNvPr>
          <p:cNvCxnSpPr>
            <a:cxnSpLocks/>
          </p:cNvCxnSpPr>
          <p:nvPr/>
        </p:nvCxnSpPr>
        <p:spPr>
          <a:xfrm flipV="1">
            <a:off x="-44" y="139518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>
            <a:extLst>
              <a:ext uri="{FF2B5EF4-FFF2-40B4-BE49-F238E27FC236}">
                <a16:creationId xmlns:a16="http://schemas.microsoft.com/office/drawing/2014/main" xmlns="" id="{561686F6-B21E-E689-3621-5CE2AA062006}"/>
              </a:ext>
            </a:extLst>
          </p:cNvPr>
          <p:cNvCxnSpPr>
            <a:cxnSpLocks/>
          </p:cNvCxnSpPr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>
            <a:extLst>
              <a:ext uri="{FF2B5EF4-FFF2-40B4-BE49-F238E27FC236}">
                <a16:creationId xmlns:a16="http://schemas.microsoft.com/office/drawing/2014/main" xmlns="" id="{E3995D1F-5D90-3AAA-4069-6662EEF38414}"/>
              </a:ext>
            </a:extLst>
          </p:cNvPr>
          <p:cNvCxnSpPr>
            <a:cxnSpLocks/>
          </p:cNvCxnSpPr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35090" y="1373465"/>
            <a:ext cx="5573521" cy="484767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ctr"/>
          <a:lstStyle/>
          <a:p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Жалобы</a:t>
            </a:r>
            <a:r>
              <a:rPr lang="ru-RU" sz="2000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на постановления по делам об административных правонарушениях, 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предусмотренных:</a:t>
            </a: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частями </a:t>
            </a:r>
            <a:r>
              <a:rPr lang="ru-RU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6-8 статьи 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14.31;</a:t>
            </a: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частями </a:t>
            </a:r>
            <a:r>
              <a:rPr lang="ru-RU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4-6 статьи 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14.6;</a:t>
            </a: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частью </a:t>
            </a:r>
            <a:r>
              <a:rPr lang="ru-RU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4 статьи 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14.43;</a:t>
            </a: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статьей 15.12.2 </a:t>
            </a:r>
            <a:r>
              <a:rPr lang="ru-RU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настоящего Кодекса и зафиксированных с использованием 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ГИС МТ «Честный знак» </a:t>
            </a: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подаются в электронном виде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, в том числе в форме электронного </a:t>
            </a:r>
            <a:r>
              <a:rPr lang="ru-RU" dirty="0" err="1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документаоборота</a:t>
            </a:r>
            <a:r>
              <a:rPr lang="ru-RU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:</a:t>
            </a: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в вышестоящий орган</a:t>
            </a:r>
            <a:endParaRPr lang="ru-RU" sz="2000" b="1" i="1" u="sng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285750" indent="-285750">
              <a:buClr>
                <a:srgbClr val="760000"/>
              </a:buClr>
              <a:buFont typeface="Arial" panose="020B0604020202020204" pitchFamily="34" charset="0"/>
              <a:buChar char="•"/>
            </a:pP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вышестоящему </a:t>
            </a:r>
            <a:r>
              <a:rPr lang="ru-RU" sz="20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должностному </a:t>
            </a:r>
            <a:r>
              <a:rPr lang="ru-RU" sz="20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лицу</a:t>
            </a:r>
            <a:endParaRPr lang="ru-RU" sz="2000" b="1" i="1" u="sng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7C848853-CD36-6EF3-9AB9-35052EB84064}"/>
              </a:ext>
            </a:extLst>
          </p:cNvPr>
          <p:cNvSpPr txBox="1">
            <a:spLocks/>
          </p:cNvSpPr>
          <p:nvPr/>
        </p:nvSpPr>
        <p:spPr>
          <a:xfrm>
            <a:off x="6244048" y="601274"/>
            <a:ext cx="5834743" cy="776301"/>
          </a:xfrm>
          <a:prstGeom prst="rect">
            <a:avLst/>
          </a:prstGeom>
          <a:solidFill>
            <a:srgbClr val="76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СТАТЬЯ 32.2. КоАП РФ «ИСПОЛНЕНИЕ ПОСТАНОВЛЕНИЯ»</a:t>
            </a:r>
            <a:endParaRPr lang="ru-RU" sz="2000" b="1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44048" y="1373465"/>
            <a:ext cx="5834744" cy="484767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760000"/>
            </a:solidFill>
            <a:prstDash val="solid"/>
          </a:ln>
          <a:effectLst/>
        </p:spPr>
        <p:txBody>
          <a:bodyPr rtlCol="0" anchor="t"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050" b="1" dirty="0" smtClean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171450" indent="-171450" algn="just"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е позднее 20 дней со дня вынесения постановления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– административный штраф может быть уплачен 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в размере половины суммы</a:t>
            </a:r>
            <a:r>
              <a:rPr lang="ru-RU" sz="1370" b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наложенного административного штрафа;</a:t>
            </a:r>
          </a:p>
          <a:p>
            <a:pPr algn="just">
              <a:buClr>
                <a:srgbClr val="760000"/>
              </a:buClr>
              <a:buSzPct val="150000"/>
            </a:pPr>
            <a:endParaRPr lang="ru-RU" sz="1370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171450" indent="-171450" algn="just"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е позднее 60 дней со дня вступления постановления в законную силу </a:t>
            </a:r>
            <a:r>
              <a:rPr lang="ru-RU" sz="137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- 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административный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штраф должен быть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уплачен в 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полном объеме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(за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исключением случаев, предусмотренных частями 1.1, 1.3 - 1.3-3 и 1.4 настоящей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статьи),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либо со дня истечения срока отсрочки или срока рассрочки, предусмотренных статьей 31.5 настоящего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Кодекса;</a:t>
            </a:r>
          </a:p>
          <a:p>
            <a:pPr algn="just">
              <a:buClr>
                <a:srgbClr val="760000"/>
              </a:buClr>
              <a:buSzPct val="150000"/>
            </a:pPr>
            <a:endParaRPr lang="ru-RU" sz="1370" dirty="0" smtClean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171450" indent="-171450" algn="just"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а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дминистративный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штраф, назначенный за административное правонарушение, предусмотренное главой 16 или статьей 19.7.13 настоящего Кодекса, также может быть уплачен иным физическим или юридическим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лицом;</a:t>
            </a:r>
          </a:p>
          <a:p>
            <a:pPr marL="171450" indent="-171450" algn="just"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endParaRPr lang="ru-RU" sz="1370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marL="171450" indent="-171450" algn="just">
              <a:buClr>
                <a:srgbClr val="760000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е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сли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в течение 60 дней со 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дня вступления постановления в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законную 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силу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в системе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не появится отметка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об оплате, то данное постановление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направляется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 через систему судебному приставу-исполнителю —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для принудительного взыскания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.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И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наступает </a:t>
            </a:r>
            <a:r>
              <a:rPr lang="ru-RU" sz="1400" b="1" i="1" u="sng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новая ответственность по </a:t>
            </a:r>
            <a:r>
              <a:rPr lang="ru-RU" sz="1400" b="1" i="1" u="sng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ч. 1 ст. 20.25  КоАП РФ 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за </a:t>
            </a:r>
            <a:r>
              <a:rPr lang="ru-RU" sz="1370" dirty="0">
                <a:solidFill>
                  <a:srgbClr val="000000"/>
                </a:solidFill>
                <a:latin typeface="Franklin Gothic Medium" panose="020B0603020102020204" pitchFamily="34" charset="0"/>
              </a:rPr>
              <a:t>неуплату штрафа в срок</a:t>
            </a:r>
            <a:r>
              <a:rPr lang="ru-RU" sz="1370" dirty="0" smtClean="0">
                <a:solidFill>
                  <a:srgbClr val="000000"/>
                </a:solidFill>
                <a:latin typeface="Franklin Gothic Medium" panose="020B0603020102020204" pitchFamily="34" charset="0"/>
              </a:rPr>
              <a:t>.</a:t>
            </a:r>
            <a:endParaRPr lang="ru-RU" sz="1370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5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C6F9D2B-E0A7-D76B-C1C4-24742CFC6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xmlns="" id="{AA7DECC5-B5EF-AAB8-B022-2D883431342F}"/>
              </a:ext>
            </a:extLst>
          </p:cNvPr>
          <p:cNvCxnSpPr>
            <a:cxnSpLocks/>
          </p:cNvCxnSpPr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>
            <a:extLst>
              <a:ext uri="{FF2B5EF4-FFF2-40B4-BE49-F238E27FC236}">
                <a16:creationId xmlns:a16="http://schemas.microsoft.com/office/drawing/2014/main" xmlns="" id="{484759A8-5A62-7E1B-D7C1-6DEC71C2766D}"/>
              </a:ext>
            </a:extLst>
          </p:cNvPr>
          <p:cNvCxnSpPr>
            <a:cxnSpLocks/>
          </p:cNvCxnSpPr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609604"/>
              </p:ext>
            </p:extLst>
          </p:nvPr>
        </p:nvGraphicFramePr>
        <p:xfrm>
          <a:off x="190831" y="1163630"/>
          <a:ext cx="11858294" cy="537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5975"/>
                <a:gridCol w="9022319"/>
              </a:tblGrid>
              <a:tr h="45211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Внезапные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 проверки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выездные проверки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соблюдения требований к маркировке товаров в розничной торговле</a:t>
                      </a:r>
                      <a:r>
                        <a:rPr lang="ru-RU" sz="1200" b="1" u="sng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могут проводиться без предварительного уведомления контролируемого лица (продавца)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4943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Экстренные предписания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надзорные органы получили право выдавать предписания </a:t>
                      </a:r>
                      <a:r>
                        <a:rPr lang="ru-RU" sz="1400" b="1" i="1" u="sng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о приостановке или запрете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 реализации продукции</a:t>
                      </a:r>
                      <a:r>
                        <a:rPr lang="ru-RU" sz="1200" b="1" i="1" u="sng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1" i="1" u="sng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до завершения проверки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, если есть основания полагать, что товар опасен.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поводами могут стать: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регистрация случаев заболеваний или отравлений, связанных с продукцией;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сигналы от других стран или международных организаций о санитарных мерах;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выявление несоответствий при расследовании или контроле; сведения от правоохранительных органов;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60000"/>
                        </a:buClr>
                        <a:buSzPct val="15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Franklin Gothic Medium" panose="020B0603020102020204" pitchFamily="34" charset="0"/>
                          <a:ea typeface="+mn-ea"/>
                          <a:cs typeface="+mn-cs"/>
                        </a:rPr>
                        <a:t>результаты расследований аварий или несчастных случаев</a:t>
                      </a:r>
                    </a:p>
                    <a:p>
                      <a:pPr algn="l"/>
                      <a:endParaRPr lang="ru-RU" sz="1200" b="1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72139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Блокировка через ГИС МТ «Честный знак»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если предписание касается маркированных товаров, информация о запрете загружается в государственную информационную систему мониторинга. </a:t>
                      </a:r>
                    </a:p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после этого касса автоматически блокирует продажу таких товаров — причём запрет может сработать сразу у всех продавцов</a:t>
                      </a:r>
                      <a:endParaRPr lang="ru-RU" sz="1200" b="1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950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Градация запрета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предписание может касаться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не только одной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 партии, но и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всего ассортимента 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конкретного производителя или даже</a:t>
                      </a:r>
                      <a:r>
                        <a:rPr lang="ru-RU" sz="1200" b="1" baseline="0" dirty="0" smtClean="0">
                          <a:latin typeface="Franklin Gothic Medium" panose="020B0603020102020204" pitchFamily="34" charset="0"/>
                        </a:rPr>
                        <a:t>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всей продукции</a:t>
                      </a:r>
                      <a:r>
                        <a:rPr lang="ru-RU" sz="1200" b="1" i="1" dirty="0" smtClean="0">
                          <a:latin typeface="Franklin Gothic Medium" panose="020B0603020102020204" pitchFamily="34" charset="0"/>
                        </a:rPr>
                        <a:t> 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определённого вида</a:t>
                      </a:r>
                      <a:endParaRPr lang="ru-RU" sz="1200" b="1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87901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Работа с разрешительными документами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если предписание выдано в отношении серийно выпускаемой продукции, в реестр вносится отметка, и действие сертификатов или деклараций соответствия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приостанавливается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 </a:t>
                      </a:r>
                      <a:endParaRPr lang="ru-RU" sz="1200" b="1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7541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Информирование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лицо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, получившее предписание,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обязан довести его содержание 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до неопределённого круга лиц — то есть сообщить потребителям и другим участникам рынка. </a:t>
                      </a:r>
                    </a:p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информацию о таких решениях также размещают на сайте надзорного органа</a:t>
                      </a:r>
                      <a:endParaRPr lang="ru-RU" sz="1200" b="1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1795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Возобновление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latin typeface="Franklin Gothic Medium" panose="020B0603020102020204" pitchFamily="34" charset="0"/>
                        </a:rPr>
                        <a:t> продаж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как только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основания для запрета отпали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, </a:t>
                      </a:r>
                      <a:r>
                        <a:rPr lang="ru-RU" sz="1400" b="1" i="1" u="sng" dirty="0" smtClean="0">
                          <a:latin typeface="Franklin Gothic Medium" panose="020B0603020102020204" pitchFamily="34" charset="0"/>
                        </a:rPr>
                        <a:t>решение о возобновлении </a:t>
                      </a:r>
                      <a:r>
                        <a:rPr lang="ru-RU" sz="1200" b="1" dirty="0" smtClean="0">
                          <a:latin typeface="Franklin Gothic Medium" panose="020B0603020102020204" pitchFamily="34" charset="0"/>
                        </a:rPr>
                        <a:t>реализации принимают </a:t>
                      </a:r>
                      <a:r>
                        <a:rPr lang="ru-RU" sz="1200" b="1" i="1" u="sng" dirty="0" smtClean="0">
                          <a:latin typeface="Franklin Gothic Medium" panose="020B0603020102020204" pitchFamily="34" charset="0"/>
                        </a:rPr>
                        <a:t>в течение 3 рабочих дней</a:t>
                      </a:r>
                      <a:endParaRPr lang="ru-RU" sz="1200" b="1" i="1" u="sng" dirty="0">
                        <a:latin typeface="Franklin Gothic Medium" panose="020B06030201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6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0C0413DC-4434-4532-B6A3-B6594D45B2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30538" y="716203"/>
            <a:ext cx="9021545" cy="428786"/>
          </a:xfrm>
          <a:solidFill>
            <a:schemeClr val="bg1"/>
          </a:solidFill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1800" b="1" dirty="0" smtClean="0">
                <a:latin typeface="Franklin Gothic Medium" panose="020B0603020102020204" pitchFamily="34" charset="0"/>
              </a:rPr>
              <a:t>ФЕДЕРАЛЬНЫЙ ЗАКОН ОТ 04.08.2026 № 331-ФЗ «О ВНЕСЕНИИ ИЗМЕНЕНИЙ В ОТДЕЛЬНЫЕ ЗАКОНОДАТЕЛЬНЫЕ АКТЫ РОССИЙСКОЙ ФЕДЕРАЦИИ» (ВСТУПЛЕНИЕ В ЗАКОННУЮ СИЛУ 01.03.2027)</a:t>
            </a:r>
            <a:endParaRPr lang="ru-RU" sz="100" b="1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88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Соединительная линия уступом 6"/>
          <p:cNvCxnSpPr/>
          <p:nvPr/>
        </p:nvCxnSpPr>
        <p:spPr>
          <a:xfrm flipV="1">
            <a:off x="-7" y="290470"/>
            <a:ext cx="12192001" cy="314181"/>
          </a:xfrm>
          <a:prstGeom prst="bentConnector3">
            <a:avLst>
              <a:gd name="adj1" fmla="val 18589"/>
            </a:avLst>
          </a:prstGeom>
          <a:ln w="28575">
            <a:solidFill>
              <a:srgbClr val="FFED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flipV="1">
            <a:off x="-7" y="191631"/>
            <a:ext cx="12191997" cy="294737"/>
          </a:xfrm>
          <a:prstGeom prst="bentConnector3">
            <a:avLst>
              <a:gd name="adj1" fmla="val 19629"/>
            </a:avLst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-27" y="6388154"/>
            <a:ext cx="12191980" cy="321586"/>
          </a:xfrm>
          <a:prstGeom prst="bentConnector3">
            <a:avLst>
              <a:gd name="adj1" fmla="val 80372"/>
            </a:avLst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-27" y="6287120"/>
            <a:ext cx="12192000" cy="283396"/>
          </a:xfrm>
          <a:prstGeom prst="bentConnector3">
            <a:avLst>
              <a:gd name="adj1" fmla="val 79035"/>
            </a:avLst>
          </a:prstGeom>
          <a:ln w="28575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668" y="863264"/>
            <a:ext cx="3418589" cy="3418589"/>
          </a:xfrm>
          <a:prstGeom prst="rect">
            <a:avLst/>
          </a:prstGeom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838140" y="4207268"/>
            <a:ext cx="451564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 anchorCtr="1">
            <a:spAutoFit/>
          </a:bodyPr>
          <a:lstStyle/>
          <a:p>
            <a:pPr algn="ctr" eaLnBrk="0" hangingPunct="0"/>
            <a:endParaRPr lang="ru-RU" sz="3200" b="1" i="1" dirty="0">
              <a:solidFill>
                <a:srgbClr val="321A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6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1102</Words>
  <Application>Microsoft Office PowerPoint</Application>
  <PresentationFormat>Широкоэкранный</PresentationFormat>
  <Paragraphs>99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Century Gothic</vt:lpstr>
      <vt:lpstr>Franklin Gothic Medium</vt:lpstr>
      <vt:lpstr>Times New Roman</vt:lpstr>
      <vt:lpstr>Тема Office</vt:lpstr>
      <vt:lpstr>Презентация PowerPoint</vt:lpstr>
      <vt:lpstr>ЧАСТИ 6,7,8 СТАТЬИ 14.3.1 НАРУШЕНИЕ ПОРЯДКА ЦЕНООБРАЗОВАНИЯ</vt:lpstr>
      <vt:lpstr>СТАТЬЯ 14.6. НАРУШЕНИЕ ПОРЯДКА ЦЕНООБРАЗОВАНИЯ НОРМЫ (ЧАСТИ 4, 5, 6 СТ. 14.6 КоАП РФ)</vt:lpstr>
      <vt:lpstr>ЧАСТЬ 4 СТАТЬИ 14.43 КоАП РФ «НАРУШЕНИЕ ТЕХНИЧЕСКИХ РЕГЛАМЕНТОВ»</vt:lpstr>
      <vt:lpstr>СТАТЬЯ 15.12.2. КоАП РФ «ПРОДАЖА ТОВАРОВ, ПОДЛЕЖАЩИХ ОБЯЗАТЕЛЬНОЙ МАРКИРОВКЕ СРЕДСТВАМИ ИДЕНТИФИКАЦИИ, ЛИЦОМ, КОТОРОЕ НЕ ЗАРЕГИСТРИРОВАНО В УСТАНОВЛЕННОМ ПОРЯДКЕ В ИНФОРМАЦИОННОЙ СИСТЕМЕ МОНИТОРИНГА»</vt:lpstr>
      <vt:lpstr>ПРОЦЕДУРА ВЫНЕСЕНИЯ ПОСТАНОВЛЕНИЙ И ОБЖАЛОВАНИЕ</vt:lpstr>
      <vt:lpstr>СТАТЬЯ 30.2. КоАП РФ «ПОРЯДОК ПОДАЧИ ЖАЛОБЫ НА ПОСТАНОВЛЕНИЕ ПО ДЕЛУ ОБ АДМИНИСТРАТИВНОМ ПРАВОНАРУШЕНИИ»</vt:lpstr>
      <vt:lpstr>ФЕДЕРАЛЬНЫЙ ЗАКОН ОТ 04.08.2026 № 331-ФЗ «О ВНЕСЕНИИ ИЗМЕНЕНИЙ В ОТДЕЛЬНЫЕ ЗАКОНОДАТЕЛЬНЫЕ АКТЫ РОССИЙСКОЙ ФЕДЕРАЦИИ» (ВСТУПЛЕНИЕ В ЗАКОННУЮ СИЛУ 01.03.2027)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 Каримова</dc:creator>
  <cp:lastModifiedBy>Иванова Т</cp:lastModifiedBy>
  <cp:revision>360</cp:revision>
  <cp:lastPrinted>2026-07-31T08:58:59Z</cp:lastPrinted>
  <dcterms:created xsi:type="dcterms:W3CDTF">2026-07-16T10:46:26Z</dcterms:created>
  <dcterms:modified xsi:type="dcterms:W3CDTF">2026-08-18T07:17:08Z</dcterms:modified>
</cp:coreProperties>
</file>