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57" r:id="rId2"/>
    <p:sldId id="267" r:id="rId3"/>
    <p:sldId id="273" r:id="rId4"/>
    <p:sldId id="277" r:id="rId5"/>
    <p:sldId id="278" r:id="rId6"/>
    <p:sldId id="280" r:id="rId7"/>
    <p:sldId id="283" r:id="rId8"/>
    <p:sldId id="285" r:id="rId9"/>
    <p:sldId id="286" r:id="rId10"/>
    <p:sldId id="287" r:id="rId11"/>
    <p:sldId id="290" r:id="rId12"/>
    <p:sldId id="292" r:id="rId13"/>
    <p:sldId id="293" r:id="rId14"/>
    <p:sldId id="296" r:id="rId15"/>
    <p:sldId id="297" r:id="rId16"/>
    <p:sldId id="298" r:id="rId17"/>
    <p:sldId id="300" r:id="rId18"/>
    <p:sldId id="301" r:id="rId19"/>
    <p:sldId id="302" r:id="rId20"/>
    <p:sldId id="303" r:id="rId21"/>
    <p:sldId id="295" r:id="rId22"/>
  </p:sldIdLst>
  <p:sldSz cx="12192000" cy="6858000"/>
  <p:notesSz cx="6772275" cy="99044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9900"/>
    <a:srgbClr val="1010F8"/>
    <a:srgbClr val="66FFFF"/>
    <a:srgbClr val="FFCC99"/>
    <a:srgbClr val="CC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84" y="-7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4653" cy="4952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36055" y="0"/>
            <a:ext cx="2934653" cy="4952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06962C-9E7A-40EC-9B5C-B02E4E52EA35}" type="datetimeFigureOut">
              <a:rPr lang="ru-RU" smtClean="0"/>
              <a:t>26.11.2019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07473"/>
            <a:ext cx="2934653" cy="4952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36055" y="9407473"/>
            <a:ext cx="2934653" cy="4952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BAFA4-4A90-471C-BB8C-6A2315554E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9659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4653" cy="4952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36055" y="0"/>
            <a:ext cx="2934653" cy="4952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27252-6EBE-4099-B96F-B6AE511F6BA3}" type="datetimeFigureOut">
              <a:rPr lang="ru-RU" smtClean="0"/>
              <a:t>26.11.2019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42950"/>
            <a:ext cx="6604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7228" y="4704596"/>
            <a:ext cx="5417820" cy="4456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07473"/>
            <a:ext cx="2934653" cy="4952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36055" y="9407473"/>
            <a:ext cx="2934653" cy="4952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02F56-7371-46CF-827B-1046BE7E8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298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2539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6284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3451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9213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6662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3844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2207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766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4098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2048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467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4398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4558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753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0736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496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3687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7090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225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8204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02F56-7371-46CF-827B-1046BE7E8D1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078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A4C3409-2543-4A84-B69E-56DCEC58D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10D86FD-B58B-4BB4-82F3-ECC3CC8E2D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4EF9EB4-6B42-4EBF-885A-BA38EA324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A778F-CD52-4CC9-8FDF-25BF7C04642C}" type="datetime1">
              <a:rPr lang="ru-RU" smtClean="0"/>
              <a:t>26.11.2019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51B92EC-2F93-4877-A313-B9C2EC133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CC639CE-8898-4EB1-BE1C-862DE06A0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3611-2AB6-4BC8-8159-27FB9760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633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0C844A-54B0-438F-97CD-0611E25D8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7AD2FFB-6264-4EA4-A381-99DFFD2444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4EB67F0-5636-4104-930D-791202415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D60A0-3AFE-4A20-9DC8-C6A516581F0D}" type="datetime1">
              <a:rPr lang="ru-RU" smtClean="0"/>
              <a:t>26.11.2019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6BE0EB0-C55D-4C7F-AC76-04523D485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BD2B33C-5B16-46CB-9D59-A200282DC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3611-2AB6-4BC8-8159-27FB9760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502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DBF3DFD2-D9EA-4DBB-BDED-0C9F4EB8FA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0117E718-B534-46FD-A5E2-6425E6526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DF01659-42CF-471D-8212-E8214081B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05A87-3BE3-4D25-B41C-813473D9FF14}" type="datetime1">
              <a:rPr lang="ru-RU" smtClean="0"/>
              <a:t>26.11.2019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A6D9D35-EDCC-483C-99D0-EA6A2FB79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FA7C940-083A-4AC2-B629-F6A3A256E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3611-2AB6-4BC8-8159-27FB9760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746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F249E63-F374-4F91-BB7D-19F5619F7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8043292-ED9C-4C25-9F0C-6DA47A1F5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7ED1070-B17A-4B7F-8A1B-6A3A804BA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3865-AE2C-4798-9DD4-BD20DA87ABC3}" type="datetime1">
              <a:rPr lang="ru-RU" smtClean="0"/>
              <a:t>26.11.2019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1393647-FFB9-4DB3-9CF6-F99B4DB6D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143CB1F-5BD1-4308-B8C0-E8E164A8D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3611-2AB6-4BC8-8159-27FB9760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891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38A019C-3247-4CA6-93DD-8293075E7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2B61A61-8013-42AC-A6BE-BD5F70068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BF73BB6-5126-4D25-B374-D1A4E7058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F9DD1-CED4-401D-89AC-151DC1E98954}" type="datetime1">
              <a:rPr lang="ru-RU" smtClean="0"/>
              <a:t>26.11.2019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808E4A9-C746-45DC-A198-00C07741D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B303875-BB7A-4247-863A-131C2EF9B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3611-2AB6-4BC8-8159-27FB9760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816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3DB21E6-81D2-42BE-ACCC-7E11EDE92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9E47BB0-A1A4-45E9-AF15-586617213F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3CE39C5-C9B9-4452-9C91-BC6CEFAE4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3ED2A58-4B5C-492A-AC76-091F008E1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1A80-BADD-4C77-911E-1C11073D28FF}" type="datetime1">
              <a:rPr lang="ru-RU" smtClean="0"/>
              <a:t>26.11.2019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C8E2491-4A05-4814-AC23-B413C7B4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EBA2513-4A83-491C-84CD-89BA9641E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3611-2AB6-4BC8-8159-27FB9760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62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D4D080-BA4C-4E6C-B110-FD1BE57A3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BD8DD64-65F3-4A1D-A1D5-9C6CF7229B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4C591C3-C469-4A00-8BAC-8DF44CC7E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71DF757-B444-4BCF-A384-F6C6F577FC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69F649E-F1CB-4397-ABC1-7C857257FF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F22D4623-62E2-4A3A-9A57-5434D680D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4268-7744-43FA-A14E-F5BB3AB9FE96}" type="datetime1">
              <a:rPr lang="ru-RU" smtClean="0"/>
              <a:t>26.11.2019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3005EF9F-131B-497F-9DC9-7D9EC2778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083474C-D7A2-4562-B1FB-711460FF3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3611-2AB6-4BC8-8159-27FB9760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84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9FDB19-3466-4065-921E-4132F6F48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8DE64A5-C55F-4F23-9FC0-0619C0B93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34D38-7483-4FA3-8759-816A2ED40D28}" type="datetime1">
              <a:rPr lang="ru-RU" smtClean="0"/>
              <a:t>26.11.2019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415D9A6-52B1-4648-92DE-E1C9814EC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BE01D56-E802-4DD7-A569-D2293BB5B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3611-2AB6-4BC8-8159-27FB9760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014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D3357100-B6EB-4708-93ED-68CD2220F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D035-414F-4B5A-81A5-23F052E6CFA3}" type="datetime1">
              <a:rPr lang="ru-RU" smtClean="0"/>
              <a:t>26.11.2019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8606A569-E15F-4DB0-B1CA-01A8C3B22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1AFD7F0-5EA6-450E-B9B6-F1CE8F1D2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3611-2AB6-4BC8-8159-27FB9760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26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FF5708-7B06-4B8F-A676-E2539BE35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875DD04-AB7A-46EF-8BDF-EE430BE00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9EE8E8C-2A65-42F7-9D37-31D9B9A00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264CB51-CF52-46AD-9A99-B1585A9BC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669A5-2EBA-4731-A32E-46B44587CE0F}" type="datetime1">
              <a:rPr lang="ru-RU" smtClean="0"/>
              <a:t>26.11.2019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895B911-1754-4199-B8D6-D87D38A3C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D0BC145-E0C8-4538-B4DA-58A5CFCB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3611-2AB6-4BC8-8159-27FB9760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43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DC63ED-CAD5-4371-AD34-3F1114B9A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6116E5CE-AF55-4495-8C6B-C4DC8E3A6B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C9B91F3-9057-4A27-A69F-3437433AD6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8244D18-B2E9-445D-9980-9CF2472DC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C5D9-3B85-4F2C-8468-228F8664FAD0}" type="datetime1">
              <a:rPr lang="ru-RU" smtClean="0"/>
              <a:t>26.11.2019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1DA78C1-FEF0-4AD6-956E-B06F36236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4AA5756-AD77-4C9F-BFA9-E5F805F74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3611-2AB6-4BC8-8159-27FB9760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835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0AB16AB-F125-4807-9DA7-16A33315D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D9CC6F7-8193-48B0-B0E1-F9847B3E0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EEBECF9-7EE7-433D-996E-5EFD5A9E1D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74971-5E8C-4587-8DB7-02438C219365}" type="datetime1">
              <a:rPr lang="ru-RU" smtClean="0"/>
              <a:t>26.11.2019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6A9706F-7CBD-4D18-BBE5-7848946112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9DBB87C-9769-43A2-B55E-0CF25127E1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03611-2AB6-4BC8-8159-27FB9760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1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: скругленные углы 41">
            <a:extLst>
              <a:ext uri="{FF2B5EF4-FFF2-40B4-BE49-F238E27FC236}">
                <a16:creationId xmlns:a16="http://schemas.microsoft.com/office/drawing/2014/main" xmlns="" id="{1BFB56F6-B1E5-486C-AAEC-5AB9F5A75F62}"/>
              </a:ext>
            </a:extLst>
          </p:cNvPr>
          <p:cNvSpPr/>
          <p:nvPr/>
        </p:nvSpPr>
        <p:spPr>
          <a:xfrm>
            <a:off x="0" y="1515035"/>
            <a:ext cx="12192000" cy="4559049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>
            <a:extLst>
              <a:ext uri="{FF2B5EF4-FFF2-40B4-BE49-F238E27FC236}">
                <a16:creationId xmlns:a16="http://schemas.microsoft.com/office/drawing/2014/main" xmlns="" id="{27CF1663-E2A2-4977-9A0F-4E19CEDF2DD4}"/>
              </a:ext>
            </a:extLst>
          </p:cNvPr>
          <p:cNvSpPr/>
          <p:nvPr/>
        </p:nvSpPr>
        <p:spPr>
          <a:xfrm rot="16200000">
            <a:off x="6305911" y="971910"/>
            <a:ext cx="2363574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xmlns="" id="{BC747E49-A447-4C34-BD75-800361144554}"/>
              </a:ext>
            </a:extLst>
          </p:cNvPr>
          <p:cNvSpPr/>
          <p:nvPr/>
        </p:nvSpPr>
        <p:spPr>
          <a:xfrm>
            <a:off x="4350616" y="879894"/>
            <a:ext cx="2938508" cy="25070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A5640DAE-E320-48E8-B8D2-677CC13CC955}"/>
              </a:ext>
            </a:extLst>
          </p:cNvPr>
          <p:cNvSpPr/>
          <p:nvPr/>
        </p:nvSpPr>
        <p:spPr>
          <a:xfrm>
            <a:off x="0" y="5220364"/>
            <a:ext cx="6290268" cy="1637636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xmlns="" id="{BC37FD6E-0A40-450B-9822-135B06DE7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720" y="951643"/>
            <a:ext cx="2658299" cy="2363575"/>
          </a:xfrm>
          <a:prstGeom prst="rect">
            <a:avLst/>
          </a:prstGeom>
        </p:spPr>
      </p:pic>
      <p:pic>
        <p:nvPicPr>
          <p:cNvPr id="57" name="Рисунок 56">
            <a:extLst>
              <a:ext uri="{FF2B5EF4-FFF2-40B4-BE49-F238E27FC236}">
                <a16:creationId xmlns:a16="http://schemas.microsoft.com/office/drawing/2014/main" xmlns="" id="{562499B0-2980-4D29-8CEA-7C623C1E1F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684" y="1647865"/>
            <a:ext cx="5670011" cy="3865450"/>
          </a:xfrm>
          <a:prstGeom prst="rect">
            <a:avLst/>
          </a:prstGeom>
        </p:spPr>
      </p:pic>
      <p:pic>
        <p:nvPicPr>
          <p:cNvPr id="59" name="Рисунок 58">
            <a:extLst>
              <a:ext uri="{FF2B5EF4-FFF2-40B4-BE49-F238E27FC236}">
                <a16:creationId xmlns:a16="http://schemas.microsoft.com/office/drawing/2014/main" xmlns="" id="{BC69B86D-E2CE-487B-A008-34E4BFC0118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04" y="881380"/>
            <a:ext cx="3978517" cy="509524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CC20407-57AF-4AD5-A966-5CD4308D982E}"/>
              </a:ext>
            </a:extLst>
          </p:cNvPr>
          <p:cNvSpPr txBox="1"/>
          <p:nvPr/>
        </p:nvSpPr>
        <p:spPr>
          <a:xfrm>
            <a:off x="0" y="5610779"/>
            <a:ext cx="12192000" cy="156966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ПИЛОТНЫЙ ПРОЕКТ </a:t>
            </a:r>
            <a:r>
              <a:rPr lang="ru-RU" sz="3200" dirty="0">
                <a:solidFill>
                  <a:srgbClr val="0070C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«ПРЯМЫЕ ВЫПЛАТЫ» </a:t>
            </a:r>
          </a:p>
          <a:p>
            <a:pPr algn="ctr"/>
            <a:r>
              <a:rPr lang="ru-RU" sz="3200" dirty="0"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В </a:t>
            </a:r>
            <a:r>
              <a:rPr lang="ru-RU" sz="3200" dirty="0" smtClean="0"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УДМУРТСКОЙ РЕСПУБЛИКЕ </a:t>
            </a:r>
            <a:endParaRPr lang="en-US" sz="3200" dirty="0" smtClean="0">
              <a:solidFill>
                <a:srgbClr val="FF00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smtClean="0"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</a:t>
            </a:r>
            <a:r>
              <a:rPr lang="ru-RU" sz="3200" smtClean="0"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1 </a:t>
            </a:r>
            <a:r>
              <a:rPr lang="ru-RU" sz="3200" dirty="0" smtClean="0"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января 2020 </a:t>
            </a:r>
            <a:r>
              <a:rPr lang="ru-RU" sz="3200" dirty="0"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ГОДА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8D75676C-90CD-4B24-8E93-BEEDD1DF8E4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256" y="3506230"/>
            <a:ext cx="2009333" cy="1456439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78F5F6B8-F813-4EBD-8917-C22BC44BB60C}"/>
              </a:ext>
            </a:extLst>
          </p:cNvPr>
          <p:cNvSpPr txBox="1"/>
          <p:nvPr/>
        </p:nvSpPr>
        <p:spPr>
          <a:xfrm>
            <a:off x="0" y="245681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</a:t>
            </a:r>
            <a:r>
              <a:rPr lang="ru-RU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РЕГИОНАЛЬНОЕ </a:t>
            </a:r>
            <a:r>
              <a:rPr lang="ru-RU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ОТДЕЛЕНИЕ 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</a:t>
            </a:r>
            <a:r>
              <a:rPr lang="ru-RU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ФЕДЕРАЦИИ</a:t>
            </a:r>
            <a:r>
              <a:rPr lang="en-US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УДМУРТСКОЙ РЕСПУБЛИКЕ</a:t>
            </a:r>
            <a:endParaRPr lang="ru-RU" b="1" dirty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393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99EEE9C-3BE9-45A4-A021-64D50F4B0F5A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1AD3882-AE95-4EF4-BC90-9FEF18F9EF5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332476E-1F53-42FD-A78F-7F4929748DE9}"/>
              </a:ext>
            </a:extLst>
          </p:cNvPr>
          <p:cNvSpPr txBox="1"/>
          <p:nvPr/>
        </p:nvSpPr>
        <p:spPr>
          <a:xfrm>
            <a:off x="2054966" y="465635"/>
            <a:ext cx="8470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</a:t>
            </a:r>
            <a:endParaRPr lang="ru-RU" sz="1400" b="1" dirty="0" smtClean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УДМУРТСКОЙ РЕСПУБЛИКЕ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363D5B1F-938D-47D1-803E-B6542C142B07}"/>
              </a:ext>
            </a:extLst>
          </p:cNvPr>
          <p:cNvSpPr/>
          <p:nvPr/>
        </p:nvSpPr>
        <p:spPr>
          <a:xfrm>
            <a:off x="0" y="1087987"/>
            <a:ext cx="12191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Ошибки по пособиям по уходу</a:t>
            </a:r>
            <a:r>
              <a:rPr lang="ru-RU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ребенком до 1,5 лет</a:t>
            </a:r>
            <a:endParaRPr lang="ru-RU" sz="2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7F74BDB2-C2CD-49C5-85A2-5C8C29598CA8}"/>
              </a:ext>
            </a:extLst>
          </p:cNvPr>
          <p:cNvSpPr/>
          <p:nvPr/>
        </p:nvSpPr>
        <p:spPr>
          <a:xfrm>
            <a:off x="-1418" y="5770014"/>
            <a:ext cx="6290268" cy="1101524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>
            <a:extLst>
              <a:ext uri="{FF2B5EF4-FFF2-40B4-BE49-F238E27FC236}">
                <a16:creationId xmlns:a16="http://schemas.microsoft.com/office/drawing/2014/main" xmlns="" id="{FDFC468F-1719-4355-B6D4-72B66E2FA918}"/>
              </a:ext>
            </a:extLst>
          </p:cNvPr>
          <p:cNvSpPr/>
          <p:nvPr/>
        </p:nvSpPr>
        <p:spPr>
          <a:xfrm rot="16200000">
            <a:off x="6755647" y="1426600"/>
            <a:ext cx="1464102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595423" y="1596237"/>
            <a:ext cx="11277600" cy="4939814"/>
          </a:xfrm>
          <a:prstGeom prst="rect">
            <a:avLst/>
          </a:prstGeom>
          <a:gradFill flip="none" rotWithShape="1">
            <a:gsLst>
              <a:gs pos="78000">
                <a:schemeClr val="accent1">
                  <a:tint val="44500"/>
                  <a:satMod val="160000"/>
                  <a:lumMod val="61000"/>
                  <a:lumOff val="39000"/>
                  <a:alpha val="1000"/>
                </a:schemeClr>
              </a:gs>
              <a:gs pos="56000">
                <a:schemeClr val="accent1">
                  <a:tint val="23500"/>
                  <a:satMod val="160000"/>
                  <a:alpha val="61000"/>
                  <a:lumMod val="84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txBody>
          <a:bodyPr wrap="square" anchor="ctr">
            <a:spAutoFit/>
          </a:bodyPr>
          <a:lstStyle/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500" dirty="0" smtClean="0">
                <a:latin typeface="Segoe UI Semibold" pitchFamily="34" charset="0"/>
              </a:rPr>
              <a:t>отсутствуют </a:t>
            </a:r>
            <a:r>
              <a:rPr lang="ru-RU" altLang="ru-RU" sz="1500" dirty="0">
                <a:latin typeface="Segoe UI Semibold" pitchFamily="34" charset="0"/>
              </a:rPr>
              <a:t>сведения о неполучении пособия от второго </a:t>
            </a:r>
            <a:r>
              <a:rPr lang="ru-RU" altLang="ru-RU" sz="1500" dirty="0" smtClean="0">
                <a:latin typeface="Segoe UI Semibold" pitchFamily="34" charset="0"/>
              </a:rPr>
              <a:t>родителя</a:t>
            </a:r>
          </a:p>
          <a:p>
            <a:pPr marL="285750" indent="-285750" eaLnBrk="1" hangingPunct="1">
              <a:buFont typeface="Wingdings" pitchFamily="2" charset="2"/>
              <a:buChar char="Ø"/>
            </a:pPr>
            <a:endParaRPr lang="ru-RU" altLang="ru-RU" sz="1500" dirty="0" smtClean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500" dirty="0" smtClean="0">
                <a:latin typeface="Segoe UI Semibold" pitchFamily="34" charset="0"/>
              </a:rPr>
              <a:t>в </a:t>
            </a:r>
            <a:r>
              <a:rPr lang="ru-RU" altLang="ru-RU" sz="1500" dirty="0">
                <a:latin typeface="Segoe UI Semibold" pitchFamily="34" charset="0"/>
              </a:rPr>
              <a:t>период окончания отпуска не включён день исполнения ребёнку 1,5 </a:t>
            </a:r>
            <a:r>
              <a:rPr lang="ru-RU" altLang="ru-RU" sz="1500" dirty="0" smtClean="0">
                <a:latin typeface="Segoe UI Semibold" pitchFamily="34" charset="0"/>
              </a:rPr>
              <a:t>лет</a:t>
            </a:r>
          </a:p>
          <a:p>
            <a:pPr marL="285750" indent="-285750" eaLnBrk="1" hangingPunct="1">
              <a:buFont typeface="Wingdings" pitchFamily="2" charset="2"/>
              <a:buChar char="Ø"/>
            </a:pPr>
            <a:endParaRPr lang="ru-RU" altLang="ru-RU" sz="1500" dirty="0" smtClean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500" dirty="0" smtClean="0">
                <a:latin typeface="Segoe UI Semibold" pitchFamily="34" charset="0"/>
              </a:rPr>
              <a:t>исключаемые </a:t>
            </a:r>
            <a:r>
              <a:rPr lang="ru-RU" altLang="ru-RU" sz="1500" dirty="0">
                <a:latin typeface="Segoe UI Semibold" pitchFamily="34" charset="0"/>
              </a:rPr>
              <a:t>периоды использованы не в полном объёме, что приводит к уменьшению среднедневного размера </a:t>
            </a:r>
            <a:r>
              <a:rPr lang="ru-RU" altLang="ru-RU" sz="1500" dirty="0" smtClean="0">
                <a:latin typeface="Segoe UI Semibold" pitchFamily="34" charset="0"/>
              </a:rPr>
              <a:t>пособия</a:t>
            </a:r>
          </a:p>
          <a:p>
            <a:pPr marL="285750" indent="-285750" eaLnBrk="1" hangingPunct="1">
              <a:buFont typeface="Wingdings" pitchFamily="2" charset="2"/>
              <a:buChar char="Ø"/>
            </a:pPr>
            <a:endParaRPr lang="ru-RU" altLang="ru-RU" sz="1500" dirty="0" smtClean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500" dirty="0" smtClean="0">
                <a:latin typeface="Segoe UI Semibold" pitchFamily="34" charset="0"/>
              </a:rPr>
              <a:t>исключаемые </a:t>
            </a:r>
            <a:r>
              <a:rPr lang="ru-RU" altLang="ru-RU" sz="1500" dirty="0">
                <a:latin typeface="Segoe UI Semibold" pitchFamily="34" charset="0"/>
              </a:rPr>
              <a:t>периоды использованы не обосновано, что приводит к необоснованному увеличению среднедневного размера пособия (переплаты</a:t>
            </a:r>
            <a:r>
              <a:rPr lang="ru-RU" altLang="ru-RU" sz="1500" dirty="0" smtClean="0">
                <a:latin typeface="Segoe UI Semibold" pitchFamily="34" charset="0"/>
              </a:rPr>
              <a:t>)</a:t>
            </a:r>
          </a:p>
          <a:p>
            <a:pPr marL="285750" indent="-285750" eaLnBrk="1" hangingPunct="1">
              <a:buFont typeface="Wingdings" pitchFamily="2" charset="2"/>
              <a:buChar char="Ø"/>
            </a:pPr>
            <a:endParaRPr lang="ru-RU" altLang="ru-RU" sz="1500" dirty="0" smtClean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500" dirty="0" smtClean="0">
                <a:latin typeface="Segoe UI Semibold" pitchFamily="34" charset="0"/>
              </a:rPr>
              <a:t>необходимо </a:t>
            </a:r>
            <a:r>
              <a:rPr lang="ru-RU" altLang="ru-RU" sz="1500" dirty="0">
                <a:latin typeface="Segoe UI Semibold" pitchFamily="34" charset="0"/>
              </a:rPr>
              <a:t>указывать фактический фонд оплаты </a:t>
            </a:r>
            <a:r>
              <a:rPr lang="ru-RU" altLang="ru-RU" sz="1500" dirty="0" smtClean="0">
                <a:latin typeface="Segoe UI Semibold" pitchFamily="34" charset="0"/>
              </a:rPr>
              <a:t>труда</a:t>
            </a:r>
          </a:p>
          <a:p>
            <a:pPr marL="285750" indent="-285750" eaLnBrk="1" hangingPunct="1">
              <a:buFont typeface="Wingdings" pitchFamily="2" charset="2"/>
              <a:buChar char="Ø"/>
            </a:pPr>
            <a:endParaRPr lang="ru-RU" altLang="ru-RU" sz="1500" dirty="0" smtClean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500" dirty="0" smtClean="0">
                <a:latin typeface="Segoe UI Semibold" pitchFamily="34" charset="0"/>
              </a:rPr>
              <a:t>непредставление </a:t>
            </a:r>
            <a:r>
              <a:rPr lang="ru-RU" altLang="ru-RU" sz="1500" dirty="0">
                <a:latin typeface="Segoe UI Semibold" pitchFamily="34" charset="0"/>
              </a:rPr>
              <a:t>сведении (несвоевременное представление) о преждевременном выходе получателя пособий из </a:t>
            </a:r>
            <a:r>
              <a:rPr lang="ru-RU" altLang="ru-RU" sz="1500" dirty="0" smtClean="0">
                <a:latin typeface="Segoe UI Semibold" pitchFamily="34" charset="0"/>
              </a:rPr>
              <a:t>отпуска</a:t>
            </a:r>
          </a:p>
          <a:p>
            <a:pPr marL="285750" indent="-285750" eaLnBrk="1" hangingPunct="1">
              <a:buFont typeface="Wingdings" pitchFamily="2" charset="2"/>
              <a:buChar char="Ø"/>
            </a:pPr>
            <a:endParaRPr lang="ru-RU" altLang="ru-RU" sz="1500" dirty="0" smtClean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500" dirty="0" smtClean="0">
                <a:latin typeface="Segoe UI Semibold" pitchFamily="34" charset="0"/>
              </a:rPr>
              <a:t>неверно указана очерёдность </a:t>
            </a:r>
            <a:r>
              <a:rPr lang="ru-RU" altLang="ru-RU" sz="1500" dirty="0">
                <a:latin typeface="Segoe UI Semibold" pitchFamily="34" charset="0"/>
              </a:rPr>
              <a:t>рождения детей </a:t>
            </a:r>
            <a:endParaRPr lang="ru-RU" altLang="ru-RU" sz="1500" dirty="0" smtClean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endParaRPr lang="en-US" altLang="ru-RU" sz="1500" dirty="0" smtClean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500" dirty="0" smtClean="0">
                <a:latin typeface="Segoe UI Semibold" pitchFamily="34" charset="0"/>
              </a:rPr>
              <a:t>при указании очередности рождения больше 1 не стоит отметка о наличии документов на другого (других) детей</a:t>
            </a:r>
          </a:p>
          <a:p>
            <a:pPr marL="285750" indent="-285750" eaLnBrk="1" hangingPunct="1">
              <a:buFont typeface="Wingdings" pitchFamily="2" charset="2"/>
              <a:buChar char="Ø"/>
            </a:pPr>
            <a:endParaRPr lang="ru-RU" altLang="ru-RU" sz="1500" dirty="0" smtClean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500" dirty="0" smtClean="0">
                <a:latin typeface="Segoe UI Semibold" pitchFamily="34" charset="0"/>
              </a:rPr>
              <a:t>При осуществлении одновременного ухода за несколькими детьми не стоит соответствующая отметка и не указан среднемесячный заработок</a:t>
            </a:r>
            <a:endParaRPr lang="ru-RU" altLang="ru-RU" sz="1500" dirty="0">
              <a:latin typeface="Segoe UI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449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1AE5780D-7CE6-4BF2-8BCC-4A460C9EE987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A737F54-F783-4F62-8AD0-6E3A46DB3F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88486A1-F2EC-44F3-A831-B965FB2A9883}"/>
              </a:ext>
            </a:extLst>
          </p:cNvPr>
          <p:cNvSpPr txBox="1"/>
          <p:nvPr/>
        </p:nvSpPr>
        <p:spPr>
          <a:xfrm>
            <a:off x="2054966" y="430420"/>
            <a:ext cx="8470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</a:t>
            </a:r>
            <a:endParaRPr lang="ru-RU" sz="1400" b="1" dirty="0" smtClean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УДМУРТСКОЙ РЕСПУБЛИКЕ</a:t>
            </a:r>
          </a:p>
        </p:txBody>
      </p:sp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xmlns="" id="{5FF2B814-2C78-405A-8F45-6ED1885043E0}"/>
              </a:ext>
            </a:extLst>
          </p:cNvPr>
          <p:cNvSpPr/>
          <p:nvPr/>
        </p:nvSpPr>
        <p:spPr>
          <a:xfrm>
            <a:off x="-1418" y="5233902"/>
            <a:ext cx="6290268" cy="1637636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0BBD7D32-741A-4160-A270-3345F4938C3E}"/>
              </a:ext>
            </a:extLst>
          </p:cNvPr>
          <p:cNvSpPr/>
          <p:nvPr/>
        </p:nvSpPr>
        <p:spPr>
          <a:xfrm rot="16200000">
            <a:off x="6237723" y="908676"/>
            <a:ext cx="2499949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B1F17308-252E-4B59-A4B7-69FBB1F221D2}"/>
              </a:ext>
            </a:extLst>
          </p:cNvPr>
          <p:cNvSpPr/>
          <p:nvPr/>
        </p:nvSpPr>
        <p:spPr>
          <a:xfrm>
            <a:off x="-1418" y="1258849"/>
            <a:ext cx="12191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выплате пособий наследникам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681204E4-90D2-4AA0-BD6D-1E00211041D6}"/>
              </a:ext>
            </a:extLst>
          </p:cNvPr>
          <p:cNvSpPr/>
          <p:nvPr/>
        </p:nvSpPr>
        <p:spPr>
          <a:xfrm>
            <a:off x="313319" y="1832603"/>
            <a:ext cx="11359871" cy="5215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4000"/>
              </a:lnSpc>
              <a:buClr>
                <a:srgbClr val="0070C0"/>
              </a:buClr>
              <a:buFont typeface="Wingdings" panose="05000000000000000000" pitchFamily="2" charset="2"/>
              <a:buChar char="ü"/>
              <a:defRPr/>
            </a:pPr>
            <a:r>
              <a:rPr lang="ru-RU" altLang="ru-RU" sz="1600" dirty="0">
                <a:latin typeface="Verdana" pitchFamily="34" charset="0"/>
              </a:rPr>
              <a:t>В соответствии с п. 9 «Положения об особенностях назначения и выплаты в 2012-2020 годах застрахованным лицам страхового обеспечения по обязательному социальному страхованию на случай временной нетрудоспособности и в связи с материнством и иных выплат в субъектах Российской Федерации, участвующих в реализации пилотного проекта», утвержденного постановлением Правительства Российской Федерации от </a:t>
            </a:r>
            <a:r>
              <a:rPr lang="ru-RU" altLang="ru-RU" sz="1600" dirty="0" smtClean="0">
                <a:latin typeface="Verdana" pitchFamily="34" charset="0"/>
              </a:rPr>
              <a:t>21.04.2011г. </a:t>
            </a:r>
            <a:r>
              <a:rPr lang="ru-RU" altLang="ru-RU" sz="1600" dirty="0">
                <a:latin typeface="Verdana" pitchFamily="34" charset="0"/>
              </a:rPr>
              <a:t>№ 294</a:t>
            </a:r>
            <a:r>
              <a:rPr lang="ru-RU" altLang="ru-RU" sz="1600" b="1" dirty="0">
                <a:latin typeface="Verdana" pitchFamily="34" charset="0"/>
              </a:rPr>
              <a:t> начисленные суммы пособий, не полученные в связи со смертью застрахованного лица, выплачиваются в порядке, установленном гражданским законодательством Российской Федерации</a:t>
            </a:r>
            <a:r>
              <a:rPr lang="ru-RU" altLang="ru-RU" sz="1600" b="1" dirty="0" smtClean="0">
                <a:latin typeface="Verdana" pitchFamily="34" charset="0"/>
              </a:rPr>
              <a:t>.</a:t>
            </a:r>
          </a:p>
          <a:p>
            <a:pPr marL="285750" indent="-285750" algn="just">
              <a:lnSpc>
                <a:spcPct val="114000"/>
              </a:lnSpc>
              <a:buClr>
                <a:srgbClr val="0070C0"/>
              </a:buClr>
              <a:buFont typeface="Wingdings" panose="05000000000000000000" pitchFamily="2" charset="2"/>
              <a:buChar char="ü"/>
              <a:defRPr/>
            </a:pPr>
            <a:endParaRPr lang="ru-RU" altLang="ru-RU" sz="1600" b="1" dirty="0">
              <a:latin typeface="Verdana" pitchFamily="34" charset="0"/>
            </a:endParaRPr>
          </a:p>
          <a:p>
            <a:pPr marL="285750" indent="-285750" algn="just">
              <a:lnSpc>
                <a:spcPct val="114000"/>
              </a:lnSpc>
              <a:buClr>
                <a:srgbClr val="0070C0"/>
              </a:buClr>
              <a:buFont typeface="Wingdings" panose="05000000000000000000" pitchFamily="2" charset="2"/>
              <a:buChar char="ü"/>
              <a:defRPr/>
            </a:pPr>
            <a:r>
              <a:rPr lang="ru-RU" altLang="ru-RU" sz="1600" dirty="0">
                <a:latin typeface="Verdana" pitchFamily="34" charset="0"/>
              </a:rPr>
              <a:t>В соответствии со ст. 1183 Гражданского кодекса Российской Федерации, </a:t>
            </a:r>
            <a:r>
              <a:rPr lang="ru-RU" altLang="ru-RU" sz="1600" b="1" dirty="0">
                <a:latin typeface="Verdana" pitchFamily="34" charset="0"/>
              </a:rPr>
              <a:t>право получения подлежавших выплате наследодателю, но не полученных им при жизни по какой-либо причине сумм заработной платы и приравненных к ней платежей, пенсий, стипендий, пособий по социальному страхованию, возмещения вреда, причиненного жизни или здоровью, алиментов и иных денежных сумм, предоставленных гражданину в качестве средств к существованию, принадлежит проживавшим совместно с умершим членам его семьи, а также его нетрудоспособным иждивенцам независимо от того, проживали они совместно с умершим или не проживали.</a:t>
            </a:r>
          </a:p>
          <a:p>
            <a:pPr marL="285750" indent="-285750" algn="just">
              <a:lnSpc>
                <a:spcPct val="114000"/>
              </a:lnSpc>
              <a:buClr>
                <a:srgbClr val="0070C0"/>
              </a:buClr>
              <a:buFont typeface="Wingdings" panose="05000000000000000000" pitchFamily="2" charset="2"/>
              <a:buChar char="ü"/>
              <a:defRPr/>
            </a:pPr>
            <a:endParaRPr lang="ru-RU" altLang="ru-RU" b="1" dirty="0">
              <a:latin typeface="Verdana" pitchFamily="34" charset="0"/>
            </a:endParaRPr>
          </a:p>
          <a:p>
            <a:pPr marL="285750" indent="-285750" algn="just">
              <a:lnSpc>
                <a:spcPct val="114000"/>
              </a:lnSpc>
              <a:buClr>
                <a:srgbClr val="0070C0"/>
              </a:buClr>
              <a:buFont typeface="Wingdings" panose="05000000000000000000" pitchFamily="2" charset="2"/>
              <a:buChar char="ü"/>
              <a:defRPr/>
            </a:pPr>
            <a:endParaRPr lang="ru-RU" altLang="ru-RU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014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ADB59299-FF30-4A2A-8E54-670D096EB4E8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3D6626C-3FBE-4C78-9E44-1BC48B1C92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521FBB8-AC02-463B-8C42-937F0E194F53}"/>
              </a:ext>
            </a:extLst>
          </p:cNvPr>
          <p:cNvSpPr txBox="1"/>
          <p:nvPr/>
        </p:nvSpPr>
        <p:spPr>
          <a:xfrm>
            <a:off x="2054966" y="465635"/>
            <a:ext cx="8470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</a:t>
            </a:r>
            <a:endParaRPr lang="ru-RU" sz="1400" b="1" dirty="0" smtClean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УДМУРТСКОЙ РЕСПУБЛИКЕ</a:t>
            </a: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xmlns="" id="{57B15635-0D56-4333-9603-E19FFAB7C563}"/>
              </a:ext>
            </a:extLst>
          </p:cNvPr>
          <p:cNvSpPr/>
          <p:nvPr/>
        </p:nvSpPr>
        <p:spPr>
          <a:xfrm>
            <a:off x="5210784" y="1733739"/>
            <a:ext cx="1585608" cy="158560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24167C8-F31E-4E88-9CC6-6FF3BF3FEB1C}"/>
              </a:ext>
            </a:extLst>
          </p:cNvPr>
          <p:cNvSpPr/>
          <p:nvPr/>
        </p:nvSpPr>
        <p:spPr>
          <a:xfrm>
            <a:off x="1" y="1117596"/>
            <a:ext cx="12191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Ответственность страхователя</a:t>
            </a: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139701E4-E3BD-4A1E-B63C-BA25601499C1}"/>
              </a:ext>
            </a:extLst>
          </p:cNvPr>
          <p:cNvSpPr/>
          <p:nvPr/>
        </p:nvSpPr>
        <p:spPr>
          <a:xfrm>
            <a:off x="-1418" y="5740404"/>
            <a:ext cx="6290268" cy="1131134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>
            <a:extLst>
              <a:ext uri="{FF2B5EF4-FFF2-40B4-BE49-F238E27FC236}">
                <a16:creationId xmlns:a16="http://schemas.microsoft.com/office/drawing/2014/main" xmlns="" id="{D3E2AC40-B1EF-4274-B1F3-7EAEF4DB776B}"/>
              </a:ext>
            </a:extLst>
          </p:cNvPr>
          <p:cNvSpPr/>
          <p:nvPr/>
        </p:nvSpPr>
        <p:spPr>
          <a:xfrm rot="16200000">
            <a:off x="6765947" y="1445483"/>
            <a:ext cx="1443504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5BAB562D-615D-450B-927E-CDA4AFDD67CA}"/>
              </a:ext>
            </a:extLst>
          </p:cNvPr>
          <p:cNvSpPr/>
          <p:nvPr/>
        </p:nvSpPr>
        <p:spPr>
          <a:xfrm>
            <a:off x="246435" y="3365725"/>
            <a:ext cx="1151430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b="1" dirty="0">
                <a:latin typeface="Verdana" pitchFamily="34" charset="0"/>
              </a:rPr>
              <a:t>Расходы, излишне понесенные страховщиком в связи с сокрытием</a:t>
            </a:r>
            <a:r>
              <a:rPr lang="en-US" altLang="ru-RU" b="1" dirty="0">
                <a:latin typeface="Verdana" pitchFamily="34" charset="0"/>
              </a:rPr>
              <a:t> </a:t>
            </a:r>
            <a:r>
              <a:rPr lang="ru-RU" altLang="ru-RU" b="1" dirty="0">
                <a:latin typeface="Verdana" pitchFamily="34" charset="0"/>
              </a:rPr>
              <a:t>или недостоверностью представленных страхователем сведений, подлежат возмещению страхователем в соответствии с законодательством РФ.</a:t>
            </a:r>
          </a:p>
          <a:p>
            <a:pPr algn="ctr">
              <a:defRPr/>
            </a:pPr>
            <a:endParaRPr lang="ru-RU" altLang="ru-RU" b="1" dirty="0">
              <a:latin typeface="Verdana" pitchFamily="34" charset="0"/>
            </a:endParaRPr>
          </a:p>
          <a:p>
            <a:pPr algn="ctr">
              <a:defRPr/>
            </a:pPr>
            <a:endParaRPr lang="ru-RU" altLang="ru-RU" sz="900" b="1" dirty="0">
              <a:latin typeface="Verdana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D5C69CFA-6495-4541-8A79-0F49F6E8E9C6}"/>
              </a:ext>
            </a:extLst>
          </p:cNvPr>
          <p:cNvSpPr/>
          <p:nvPr/>
        </p:nvSpPr>
        <p:spPr>
          <a:xfrm>
            <a:off x="880760" y="4601389"/>
            <a:ext cx="99927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b="1" dirty="0">
                <a:latin typeface="Verdana" pitchFamily="34" charset="0"/>
              </a:rPr>
              <a:t>За непредставление документов, недостоверность либо сокрытие сведений, влияющих на право получения застрахованным лицом </a:t>
            </a:r>
            <a:r>
              <a:rPr lang="ru-RU" altLang="ru-RU" b="1">
                <a:latin typeface="Verdana" pitchFamily="34" charset="0"/>
              </a:rPr>
              <a:t>пособия </a:t>
            </a:r>
            <a:r>
              <a:rPr lang="ru-RU" altLang="ru-RU" b="1" smtClean="0">
                <a:latin typeface="Verdana" pitchFamily="34" charset="0"/>
              </a:rPr>
              <a:t>страхователь </a:t>
            </a:r>
            <a:r>
              <a:rPr lang="ru-RU" altLang="ru-RU" b="1" dirty="0">
                <a:latin typeface="Verdana" pitchFamily="34" charset="0"/>
              </a:rPr>
              <a:t>несет ответственность в соответствии с законодательством РФ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2A7A0177-DE73-41DD-BB23-8449767A05D4}"/>
              </a:ext>
            </a:extLst>
          </p:cNvPr>
          <p:cNvSpPr/>
          <p:nvPr/>
        </p:nvSpPr>
        <p:spPr>
          <a:xfrm>
            <a:off x="5740535" y="1703400"/>
            <a:ext cx="52610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600" dirty="0">
                <a:ln w="38100">
                  <a:solidFill>
                    <a:srgbClr val="FFC00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41594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3A021349-978D-4C34-B41E-58625BCA4D8E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2F1EC2A-2275-43D7-B4B8-1118F1D691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B469A90-7773-4526-96F0-F30AB5D43105}"/>
              </a:ext>
            </a:extLst>
          </p:cNvPr>
          <p:cNvSpPr txBox="1"/>
          <p:nvPr/>
        </p:nvSpPr>
        <p:spPr>
          <a:xfrm>
            <a:off x="2054966" y="465635"/>
            <a:ext cx="8470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</a:t>
            </a:r>
            <a:endParaRPr lang="ru-RU" sz="1400" b="1" dirty="0" smtClean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УДМУРТСКОЙ РЕСПУБЛИКЕ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0CDFC34C-33E6-4C23-8181-324F5A822528}"/>
              </a:ext>
            </a:extLst>
          </p:cNvPr>
          <p:cNvSpPr/>
          <p:nvPr/>
        </p:nvSpPr>
        <p:spPr>
          <a:xfrm>
            <a:off x="1165561" y="1228362"/>
            <a:ext cx="1265275" cy="122417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3E92A0A3-DE23-40A1-84B4-AEC635CCA483}"/>
              </a:ext>
            </a:extLst>
          </p:cNvPr>
          <p:cNvSpPr/>
          <p:nvPr/>
        </p:nvSpPr>
        <p:spPr>
          <a:xfrm>
            <a:off x="1" y="1117596"/>
            <a:ext cx="12191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Ответственность страхователя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A93D747D-0551-4BC9-8D05-6203759B52B8}"/>
              </a:ext>
            </a:extLst>
          </p:cNvPr>
          <p:cNvSpPr/>
          <p:nvPr/>
        </p:nvSpPr>
        <p:spPr>
          <a:xfrm>
            <a:off x="1538013" y="1055620"/>
            <a:ext cx="4198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dirty="0">
                <a:ln w="38100">
                  <a:solidFill>
                    <a:srgbClr val="FFC00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10" name="Прямоугольный треугольник 9">
            <a:extLst>
              <a:ext uri="{FF2B5EF4-FFF2-40B4-BE49-F238E27FC236}">
                <a16:creationId xmlns:a16="http://schemas.microsoft.com/office/drawing/2014/main" xmlns="" id="{67ECC771-DE78-4DEE-B3FA-B78CA4CDF296}"/>
              </a:ext>
            </a:extLst>
          </p:cNvPr>
          <p:cNvSpPr/>
          <p:nvPr/>
        </p:nvSpPr>
        <p:spPr>
          <a:xfrm>
            <a:off x="-1418" y="5966642"/>
            <a:ext cx="6290268" cy="904896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ый треугольник 10">
            <a:extLst>
              <a:ext uri="{FF2B5EF4-FFF2-40B4-BE49-F238E27FC236}">
                <a16:creationId xmlns:a16="http://schemas.microsoft.com/office/drawing/2014/main" xmlns="" id="{2FB1C9BB-B71C-452B-BAF8-527A1A777B62}"/>
              </a:ext>
            </a:extLst>
          </p:cNvPr>
          <p:cNvSpPr/>
          <p:nvPr/>
        </p:nvSpPr>
        <p:spPr>
          <a:xfrm rot="16200000">
            <a:off x="6834041" y="1513577"/>
            <a:ext cx="1307316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BD3A7425-4E2F-46E3-B3D1-9E00DCAF6C2F}"/>
              </a:ext>
            </a:extLst>
          </p:cNvPr>
          <p:cNvSpPr/>
          <p:nvPr/>
        </p:nvSpPr>
        <p:spPr>
          <a:xfrm>
            <a:off x="0" y="185352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b="1" dirty="0">
                <a:latin typeface="Verdana" pitchFamily="34" charset="0"/>
              </a:rPr>
              <a:t>Часть 4 ст. 15.33 КоАП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3BE79369-A60E-4242-B2F3-3025E7A00F6E}"/>
              </a:ext>
            </a:extLst>
          </p:cNvPr>
          <p:cNvSpPr/>
          <p:nvPr/>
        </p:nvSpPr>
        <p:spPr>
          <a:xfrm>
            <a:off x="1223657" y="2430061"/>
            <a:ext cx="974468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altLang="ru-RU" dirty="0">
                <a:latin typeface="Verdana" pitchFamily="34" charset="0"/>
              </a:rPr>
              <a:t>Непредставление в установленный законодательством Российской Федерации о страховых взносах срок либо отказ от представления в орган государственного внебюджетного фонда, осуществляющий контроль за правильностью выплаты обязательного страхового обеспечения по обязательному социальному страхованию на случай временной нетрудоспособности и в связи с материнством, а также его должностным лицам оформленных в установленном порядке документов и (или) иных сведений, необходимых для осуществления контроля за правильностью выплаты страхового обеспечения по обязательному социальному страхованию на случай временной нетрудоспособности и в связи с материнством, а равно представление таких сведений в неполном объеме или искаженном виде – </a:t>
            </a:r>
          </a:p>
          <a:p>
            <a:pPr algn="just">
              <a:defRPr/>
            </a:pPr>
            <a:r>
              <a:rPr lang="ru-RU" altLang="ru-RU" b="1" dirty="0">
                <a:latin typeface="Verdana" pitchFamily="34" charset="0"/>
              </a:rPr>
              <a:t>влечет наложение административного штрафа на должностных лиц в размере от 300 до 500 рублей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xmlns="" id="{70D987E4-FC10-4C9C-A811-C4C99C1004DD}"/>
              </a:ext>
            </a:extLst>
          </p:cNvPr>
          <p:cNvSpPr/>
          <p:nvPr/>
        </p:nvSpPr>
        <p:spPr>
          <a:xfrm>
            <a:off x="625208" y="6101010"/>
            <a:ext cx="10941581" cy="60676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9EDF8803-D906-4616-9A4B-A4FDD5E29B73}"/>
              </a:ext>
            </a:extLst>
          </p:cNvPr>
          <p:cNvSpPr/>
          <p:nvPr/>
        </p:nvSpPr>
        <p:spPr>
          <a:xfrm>
            <a:off x="789691" y="6081229"/>
            <a:ext cx="10445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b="1" dirty="0">
                <a:solidFill>
                  <a:srgbClr val="C00000"/>
                </a:solidFill>
                <a:latin typeface="Verdana" panose="020B0604030504040204" pitchFamily="34" charset="0"/>
              </a:rPr>
              <a:t>КОНТРОЛЬ за полнотой и достоверностью сведений осуществляют территориальные органы Фонда в установленном порядке</a:t>
            </a:r>
          </a:p>
        </p:txBody>
      </p:sp>
    </p:spTree>
    <p:extLst>
      <p:ext uri="{BB962C8B-B14F-4D97-AF65-F5344CB8AC3E}">
        <p14:creationId xmlns:p14="http://schemas.microsoft.com/office/powerpoint/2010/main" val="1312895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ADB59299-FF30-4A2A-8E54-670D096EB4E8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3D6626C-3FBE-4C78-9E44-1BC48B1C92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521FBB8-AC02-463B-8C42-937F0E194F53}"/>
              </a:ext>
            </a:extLst>
          </p:cNvPr>
          <p:cNvSpPr txBox="1"/>
          <p:nvPr/>
        </p:nvSpPr>
        <p:spPr>
          <a:xfrm>
            <a:off x="2054966" y="465635"/>
            <a:ext cx="8470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</a:t>
            </a:r>
            <a:endParaRPr lang="ru-RU" sz="1400" b="1" dirty="0" smtClean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УДМУРТСКОЙ РЕСПУБЛИКЕ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24167C8-F31E-4E88-9CC6-6FF3BF3FEB1C}"/>
              </a:ext>
            </a:extLst>
          </p:cNvPr>
          <p:cNvSpPr/>
          <p:nvPr/>
        </p:nvSpPr>
        <p:spPr>
          <a:xfrm>
            <a:off x="880760" y="1231377"/>
            <a:ext cx="110947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Заболел ребенок: разбираем сложные ситуации</a:t>
            </a: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139701E4-E3BD-4A1E-B63C-BA25601499C1}"/>
              </a:ext>
            </a:extLst>
          </p:cNvPr>
          <p:cNvSpPr/>
          <p:nvPr/>
        </p:nvSpPr>
        <p:spPr>
          <a:xfrm>
            <a:off x="-1418" y="5740404"/>
            <a:ext cx="6290268" cy="1131134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>
            <a:extLst>
              <a:ext uri="{FF2B5EF4-FFF2-40B4-BE49-F238E27FC236}">
                <a16:creationId xmlns:a16="http://schemas.microsoft.com/office/drawing/2014/main" xmlns="" id="{D3E2AC40-B1EF-4274-B1F3-7EAEF4DB776B}"/>
              </a:ext>
            </a:extLst>
          </p:cNvPr>
          <p:cNvSpPr/>
          <p:nvPr/>
        </p:nvSpPr>
        <p:spPr>
          <a:xfrm rot="16200000">
            <a:off x="6765947" y="1445483"/>
            <a:ext cx="1443504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5BAB562D-615D-450B-927E-CDA4AFDD67CA}"/>
              </a:ext>
            </a:extLst>
          </p:cNvPr>
          <p:cNvSpPr/>
          <p:nvPr/>
        </p:nvSpPr>
        <p:spPr>
          <a:xfrm>
            <a:off x="1438099" y="1926041"/>
            <a:ext cx="7980219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altLang="ru-RU" b="1" dirty="0" smtClean="0">
                <a:latin typeface="Verdana" pitchFamily="34" charset="0"/>
              </a:rPr>
              <a:t>Ситуация 1:</a:t>
            </a:r>
            <a:endParaRPr lang="ru-RU" altLang="ru-RU" b="1" dirty="0">
              <a:latin typeface="Verdana" pitchFamily="34" charset="0"/>
            </a:endParaRPr>
          </a:p>
          <a:p>
            <a:pPr algn="ctr">
              <a:defRPr/>
            </a:pPr>
            <a:endParaRPr lang="ru-RU" altLang="ru-RU" b="1" dirty="0">
              <a:latin typeface="Verdana" pitchFamily="34" charset="0"/>
            </a:endParaRPr>
          </a:p>
          <a:p>
            <a:pPr algn="ctr">
              <a:defRPr/>
            </a:pPr>
            <a:endParaRPr lang="ru-RU" altLang="ru-RU" sz="900" b="1" dirty="0">
              <a:latin typeface="Verdana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D5C69CFA-6495-4541-8A79-0F49F6E8E9C6}"/>
              </a:ext>
            </a:extLst>
          </p:cNvPr>
          <p:cNvSpPr/>
          <p:nvPr/>
        </p:nvSpPr>
        <p:spPr>
          <a:xfrm>
            <a:off x="1438099" y="4217020"/>
            <a:ext cx="9992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b="1" dirty="0" smtClean="0">
                <a:latin typeface="Verdana" pitchFamily="34" charset="0"/>
              </a:rPr>
              <a:t>Может ли мать выйти на больничный по уходу за больным ребенком?</a:t>
            </a:r>
            <a:endParaRPr lang="ru-RU" altLang="ru-RU" b="1" dirty="0">
              <a:latin typeface="Verdana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798277"/>
              </p:ext>
            </p:extLst>
          </p:nvPr>
        </p:nvGraphicFramePr>
        <p:xfrm>
          <a:off x="1512904" y="2443500"/>
          <a:ext cx="8539017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1548">
                  <a:extLst>
                    <a:ext uri="{9D8B030D-6E8A-4147-A177-3AD203B41FA5}">
                      <a16:colId xmlns:a16="http://schemas.microsoft.com/office/drawing/2014/main" xmlns="" val="676911690"/>
                    </a:ext>
                  </a:extLst>
                </a:gridCol>
                <a:gridCol w="1748136">
                  <a:extLst>
                    <a:ext uri="{9D8B030D-6E8A-4147-A177-3AD203B41FA5}">
                      <a16:colId xmlns:a16="http://schemas.microsoft.com/office/drawing/2014/main" xmlns="" val="305948372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25313664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Мать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Отец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70632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Работает/не работает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</a:p>
                    <a:p>
                      <a:pPr algn="ctr"/>
                      <a:r>
                        <a:rPr lang="ru-RU" baseline="0" dirty="0" smtClean="0"/>
                        <a:t>1 ставка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</a:p>
                    <a:p>
                      <a:pPr algn="ctr"/>
                      <a:r>
                        <a:rPr lang="ru-RU" dirty="0" smtClean="0"/>
                        <a:t>неполная рабочая неделя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473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Отпуск</a:t>
                      </a:r>
                      <a:r>
                        <a:rPr lang="ru-RU" baseline="0" dirty="0" smtClean="0"/>
                        <a:t> по уходу за ребенком до 1,5 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10435306"/>
                  </a:ext>
                </a:extLst>
              </a:tr>
            </a:tbl>
          </a:graphicData>
        </a:graphic>
      </p:graphicFrame>
      <p:sp>
        <p:nvSpPr>
          <p:cNvPr id="15" name="Овал 14">
            <a:extLst>
              <a:ext uri="{FF2B5EF4-FFF2-40B4-BE49-F238E27FC236}">
                <a16:creationId xmlns:a16="http://schemas.microsoft.com/office/drawing/2014/main" xmlns="" id="{0CDFC34C-33E6-4C23-8181-324F5A822528}"/>
              </a:ext>
            </a:extLst>
          </p:cNvPr>
          <p:cNvSpPr/>
          <p:nvPr/>
        </p:nvSpPr>
        <p:spPr>
          <a:xfrm>
            <a:off x="312279" y="3909947"/>
            <a:ext cx="1265275" cy="12241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A93D747D-0551-4BC9-8D05-6203759B52B8}"/>
              </a:ext>
            </a:extLst>
          </p:cNvPr>
          <p:cNvSpPr/>
          <p:nvPr/>
        </p:nvSpPr>
        <p:spPr>
          <a:xfrm>
            <a:off x="525097" y="3743614"/>
            <a:ext cx="4198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dirty="0" smtClean="0">
                <a:ln w="38100">
                  <a:solidFill>
                    <a:srgbClr val="FFC00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9600" dirty="0">
              <a:ln w="38100">
                <a:solidFill>
                  <a:srgbClr val="FFC000"/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D5C69CFA-6495-4541-8A79-0F49F6E8E9C6}"/>
              </a:ext>
            </a:extLst>
          </p:cNvPr>
          <p:cNvSpPr/>
          <p:nvPr/>
        </p:nvSpPr>
        <p:spPr>
          <a:xfrm>
            <a:off x="2783396" y="4713109"/>
            <a:ext cx="65789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altLang="ru-RU" b="1" dirty="0" smtClean="0">
                <a:latin typeface="Verdana" pitchFamily="34" charset="0"/>
              </a:rPr>
              <a:t>Мать может оформить больничный лист, если:</a:t>
            </a:r>
          </a:p>
          <a:p>
            <a:pPr algn="just">
              <a:defRPr/>
            </a:pPr>
            <a:r>
              <a:rPr lang="ru-RU" altLang="ru-RU" dirty="0" smtClean="0">
                <a:latin typeface="Verdana" pitchFamily="34" charset="0"/>
              </a:rPr>
              <a:t>А) отец прерывает отпуск по уходу за ребенком</a:t>
            </a:r>
          </a:p>
          <a:p>
            <a:pPr algn="just">
              <a:defRPr/>
            </a:pPr>
            <a:r>
              <a:rPr lang="ru-RU" altLang="ru-RU" dirty="0" smtClean="0">
                <a:latin typeface="Verdana" pitchFamily="34" charset="0"/>
              </a:rPr>
              <a:t>Б) отец физически не может осуществлять уход за ребенком (сам попал в стационар)</a:t>
            </a:r>
            <a:endParaRPr lang="ru-RU" altLang="ru-RU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871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ADB59299-FF30-4A2A-8E54-670D096EB4E8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3D6626C-3FBE-4C78-9E44-1BC48B1C92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521FBB8-AC02-463B-8C42-937F0E194F53}"/>
              </a:ext>
            </a:extLst>
          </p:cNvPr>
          <p:cNvSpPr txBox="1"/>
          <p:nvPr/>
        </p:nvSpPr>
        <p:spPr>
          <a:xfrm>
            <a:off x="2054966" y="465635"/>
            <a:ext cx="8470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УДМУРТСКОЙ РЕСПУБЛИКЕ</a:t>
            </a:r>
          </a:p>
          <a:p>
            <a:pPr algn="ctr"/>
            <a:endParaRPr lang="ru-RU" sz="1400" b="1" dirty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24167C8-F31E-4E88-9CC6-6FF3BF3FEB1C}"/>
              </a:ext>
            </a:extLst>
          </p:cNvPr>
          <p:cNvSpPr/>
          <p:nvPr/>
        </p:nvSpPr>
        <p:spPr>
          <a:xfrm>
            <a:off x="880760" y="1231377"/>
            <a:ext cx="110947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Заболел ребенок: разбираем сложные ситуации</a:t>
            </a: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139701E4-E3BD-4A1E-B63C-BA25601499C1}"/>
              </a:ext>
            </a:extLst>
          </p:cNvPr>
          <p:cNvSpPr/>
          <p:nvPr/>
        </p:nvSpPr>
        <p:spPr>
          <a:xfrm>
            <a:off x="-1418" y="5740404"/>
            <a:ext cx="6290268" cy="1131134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>
            <a:extLst>
              <a:ext uri="{FF2B5EF4-FFF2-40B4-BE49-F238E27FC236}">
                <a16:creationId xmlns:a16="http://schemas.microsoft.com/office/drawing/2014/main" xmlns="" id="{D3E2AC40-B1EF-4274-B1F3-7EAEF4DB776B}"/>
              </a:ext>
            </a:extLst>
          </p:cNvPr>
          <p:cNvSpPr/>
          <p:nvPr/>
        </p:nvSpPr>
        <p:spPr>
          <a:xfrm rot="16200000">
            <a:off x="6765947" y="1445483"/>
            <a:ext cx="1443504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D5C69CFA-6495-4541-8A79-0F49F6E8E9C6}"/>
              </a:ext>
            </a:extLst>
          </p:cNvPr>
          <p:cNvSpPr/>
          <p:nvPr/>
        </p:nvSpPr>
        <p:spPr>
          <a:xfrm>
            <a:off x="2054966" y="2457154"/>
            <a:ext cx="92302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altLang="ru-RU" sz="2400" b="1" dirty="0" smtClean="0">
                <a:latin typeface="Verdana" pitchFamily="34" charset="0"/>
              </a:rPr>
              <a:t>Кто отслеживает количество дней на протяжении календарного года, которое оплачивается за счет ФСС, когда работник сидит на больничном с ребенком?</a:t>
            </a:r>
            <a:endParaRPr lang="ru-RU" altLang="ru-RU" sz="2400" b="1" dirty="0">
              <a:latin typeface="Verdana" pitchFamily="34" charset="0"/>
            </a:endParaRP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xmlns="" id="{0CDFC34C-33E6-4C23-8181-324F5A822528}"/>
              </a:ext>
            </a:extLst>
          </p:cNvPr>
          <p:cNvSpPr/>
          <p:nvPr/>
        </p:nvSpPr>
        <p:spPr>
          <a:xfrm>
            <a:off x="656567" y="2457154"/>
            <a:ext cx="1265275" cy="12241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A93D747D-0551-4BC9-8D05-6203759B52B8}"/>
              </a:ext>
            </a:extLst>
          </p:cNvPr>
          <p:cNvSpPr/>
          <p:nvPr/>
        </p:nvSpPr>
        <p:spPr>
          <a:xfrm>
            <a:off x="869385" y="2284412"/>
            <a:ext cx="4198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dirty="0" smtClean="0">
                <a:ln w="38100">
                  <a:solidFill>
                    <a:srgbClr val="FFC00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9600" dirty="0">
              <a:ln w="38100">
                <a:solidFill>
                  <a:srgbClr val="FFC000"/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21842" y="4283444"/>
            <a:ext cx="823080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altLang="ru-RU" sz="2800" dirty="0" smtClean="0">
                <a:latin typeface="Verdana" pitchFamily="34" charset="0"/>
              </a:rPr>
              <a:t>Фонд социального страхования</a:t>
            </a:r>
            <a:endParaRPr lang="ru-RU" altLang="ru-RU" dirty="0" smtClean="0">
              <a:latin typeface="Verdana" pitchFamily="34" charset="0"/>
            </a:endParaRPr>
          </a:p>
          <a:p>
            <a:pPr algn="just">
              <a:defRPr/>
            </a:pPr>
            <a:endParaRPr lang="ru-RU" altLang="ru-RU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857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ADB59299-FF30-4A2A-8E54-670D096EB4E8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3D6626C-3FBE-4C78-9E44-1BC48B1C92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521FBB8-AC02-463B-8C42-937F0E194F53}"/>
              </a:ext>
            </a:extLst>
          </p:cNvPr>
          <p:cNvSpPr txBox="1"/>
          <p:nvPr/>
        </p:nvSpPr>
        <p:spPr>
          <a:xfrm>
            <a:off x="2054966" y="465635"/>
            <a:ext cx="8470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ПО УДМУРТСКОЙ РЕСПУБЛИКЕ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24167C8-F31E-4E88-9CC6-6FF3BF3FEB1C}"/>
              </a:ext>
            </a:extLst>
          </p:cNvPr>
          <p:cNvSpPr/>
          <p:nvPr/>
        </p:nvSpPr>
        <p:spPr>
          <a:xfrm>
            <a:off x="880760" y="1231377"/>
            <a:ext cx="110947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Заболел ребенок: разбираем сложные ситуации</a:t>
            </a: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139701E4-E3BD-4A1E-B63C-BA25601499C1}"/>
              </a:ext>
            </a:extLst>
          </p:cNvPr>
          <p:cNvSpPr/>
          <p:nvPr/>
        </p:nvSpPr>
        <p:spPr>
          <a:xfrm>
            <a:off x="-1418" y="5740404"/>
            <a:ext cx="6290268" cy="1131134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>
            <a:extLst>
              <a:ext uri="{FF2B5EF4-FFF2-40B4-BE49-F238E27FC236}">
                <a16:creationId xmlns:a16="http://schemas.microsoft.com/office/drawing/2014/main" xmlns="" id="{D3E2AC40-B1EF-4274-B1F3-7EAEF4DB776B}"/>
              </a:ext>
            </a:extLst>
          </p:cNvPr>
          <p:cNvSpPr/>
          <p:nvPr/>
        </p:nvSpPr>
        <p:spPr>
          <a:xfrm rot="16200000">
            <a:off x="6765947" y="1445483"/>
            <a:ext cx="1443504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D5C69CFA-6495-4541-8A79-0F49F6E8E9C6}"/>
              </a:ext>
            </a:extLst>
          </p:cNvPr>
          <p:cNvSpPr/>
          <p:nvPr/>
        </p:nvSpPr>
        <p:spPr>
          <a:xfrm>
            <a:off x="2054966" y="2052432"/>
            <a:ext cx="92302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altLang="ru-RU" sz="1600" dirty="0">
                <a:latin typeface="Verdana" pitchFamily="34" charset="0"/>
              </a:rPr>
              <a:t>У сотрудницы заболел ребенок (простуда). Затем она сама простудилась. А затем опять заболел ребенок.</a:t>
            </a:r>
          </a:p>
          <a:p>
            <a:pPr algn="just">
              <a:defRPr/>
            </a:pPr>
            <a:r>
              <a:rPr lang="ru-RU" altLang="ru-RU" sz="1600" b="1" dirty="0">
                <a:latin typeface="Verdana" pitchFamily="34" charset="0"/>
              </a:rPr>
              <a:t>Даты больничных ребенка</a:t>
            </a:r>
            <a:r>
              <a:rPr lang="ru-RU" altLang="ru-RU" sz="1600" dirty="0">
                <a:latin typeface="Verdana" pitchFamily="34" charset="0"/>
              </a:rPr>
              <a:t>: с 4.09. – 17.09 и с 25 сентября по 18 октября.</a:t>
            </a:r>
          </a:p>
          <a:p>
            <a:pPr algn="just">
              <a:defRPr/>
            </a:pPr>
            <a:r>
              <a:rPr lang="ru-RU" altLang="ru-RU" sz="1600" b="1" dirty="0">
                <a:latin typeface="Verdana" pitchFamily="34" charset="0"/>
              </a:rPr>
              <a:t>Дата  больничного сотрудницы</a:t>
            </a:r>
            <a:r>
              <a:rPr lang="ru-RU" altLang="ru-RU" sz="1600" dirty="0">
                <a:latin typeface="Verdana" pitchFamily="34" charset="0"/>
              </a:rPr>
              <a:t>:  13.09- 26.09.</a:t>
            </a:r>
          </a:p>
          <a:p>
            <a:pPr algn="just">
              <a:defRPr/>
            </a:pPr>
            <a:r>
              <a:rPr lang="ru-RU" altLang="ru-RU" sz="1600" dirty="0">
                <a:latin typeface="Verdana" pitchFamily="34" charset="0"/>
              </a:rPr>
              <a:t>Кто и когда </a:t>
            </a:r>
            <a:r>
              <a:rPr lang="ru-RU" altLang="ru-RU" sz="1600" dirty="0" smtClean="0">
                <a:latin typeface="Verdana" pitchFamily="34" charset="0"/>
              </a:rPr>
              <a:t>платит </a:t>
            </a:r>
            <a:r>
              <a:rPr lang="ru-RU" altLang="ru-RU" sz="1600" dirty="0">
                <a:latin typeface="Verdana" pitchFamily="34" charset="0"/>
              </a:rPr>
              <a:t>пособие? Сколько электронных реестров подавать и какие даты в них писать?</a:t>
            </a: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xmlns="" id="{0CDFC34C-33E6-4C23-8181-324F5A822528}"/>
              </a:ext>
            </a:extLst>
          </p:cNvPr>
          <p:cNvSpPr/>
          <p:nvPr/>
        </p:nvSpPr>
        <p:spPr>
          <a:xfrm>
            <a:off x="657920" y="2223202"/>
            <a:ext cx="1265275" cy="12241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A93D747D-0551-4BC9-8D05-6203759B52B8}"/>
              </a:ext>
            </a:extLst>
          </p:cNvPr>
          <p:cNvSpPr/>
          <p:nvPr/>
        </p:nvSpPr>
        <p:spPr>
          <a:xfrm>
            <a:off x="870738" y="2052432"/>
            <a:ext cx="4198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dirty="0" smtClean="0">
                <a:ln w="38100">
                  <a:solidFill>
                    <a:srgbClr val="FFC00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9600" dirty="0">
              <a:ln w="38100">
                <a:solidFill>
                  <a:srgbClr val="FFC000"/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855883" y="4387842"/>
            <a:ext cx="10627298" cy="0"/>
          </a:xfrm>
          <a:prstGeom prst="straightConnector1">
            <a:avLst/>
          </a:prstGeom>
          <a:ln w="698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078723" y="4270949"/>
            <a:ext cx="0" cy="2450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973639" y="4265293"/>
            <a:ext cx="0" cy="2450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389960" y="4265293"/>
            <a:ext cx="0" cy="2450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249748" y="4265293"/>
            <a:ext cx="0" cy="2450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7133160" y="4265293"/>
            <a:ext cx="0" cy="2450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7947807" y="4265293"/>
            <a:ext cx="0" cy="2450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43932" y="386001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</a:rPr>
              <a:t>4.09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20784" y="3775398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</a:rPr>
              <a:t>13.09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60996" y="3785494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</a:rPr>
              <a:t>17.09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04196" y="3803951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</a:rPr>
              <a:t>25.09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562123" y="3813822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</a:rPr>
              <a:t>26.09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497699" y="3805217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</a:rPr>
              <a:t>18.10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1110856" y="4272491"/>
            <a:ext cx="320662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7202142" y="4272491"/>
            <a:ext cx="372452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3280193" y="4510390"/>
            <a:ext cx="4600615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297498" y="6158648"/>
            <a:ext cx="460677" cy="408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297499" y="5862951"/>
            <a:ext cx="460677" cy="1807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961844" y="5965118"/>
            <a:ext cx="2522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б</a:t>
            </a:r>
            <a:r>
              <a:rPr lang="ru-RU" dirty="0" smtClean="0"/>
              <a:t>ольничный лист мамы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3960996" y="5698805"/>
            <a:ext cx="2761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б</a:t>
            </a:r>
            <a:r>
              <a:rPr lang="ru-RU" dirty="0" smtClean="0"/>
              <a:t>ольничный лист ребенка</a:t>
            </a:r>
            <a:endParaRPr lang="ru-RU" dirty="0"/>
          </a:p>
        </p:txBody>
      </p:sp>
      <p:sp>
        <p:nvSpPr>
          <p:cNvPr id="45" name="Правая фигурная скобка 44"/>
          <p:cNvSpPr/>
          <p:nvPr/>
        </p:nvSpPr>
        <p:spPr>
          <a:xfrm rot="5400000">
            <a:off x="2492205" y="3293545"/>
            <a:ext cx="443921" cy="3154507"/>
          </a:xfrm>
          <a:prstGeom prst="rightBrac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5786698" y="4229350"/>
            <a:ext cx="0" cy="2450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311605" y="3785494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</a:rPr>
              <a:t>21.09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8" name="Правая фигурная скобка 47"/>
          <p:cNvSpPr/>
          <p:nvPr/>
        </p:nvSpPr>
        <p:spPr>
          <a:xfrm rot="5400000">
            <a:off x="4874811" y="4160582"/>
            <a:ext cx="427033" cy="1396739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авая фигурная скобка 48"/>
          <p:cNvSpPr/>
          <p:nvPr/>
        </p:nvSpPr>
        <p:spPr>
          <a:xfrm rot="5400000">
            <a:off x="6676664" y="3826528"/>
            <a:ext cx="443921" cy="2098364"/>
          </a:xfrm>
          <a:prstGeom prst="rightBrac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авая фигурная скобка 49"/>
          <p:cNvSpPr/>
          <p:nvPr/>
        </p:nvSpPr>
        <p:spPr>
          <a:xfrm rot="5400000">
            <a:off x="9270134" y="3385853"/>
            <a:ext cx="443921" cy="2963087"/>
          </a:xfrm>
          <a:prstGeom prst="rightBrac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Box 50"/>
          <p:cNvSpPr txBox="1"/>
          <p:nvPr/>
        </p:nvSpPr>
        <p:spPr>
          <a:xfrm>
            <a:off x="1962196" y="5184919"/>
            <a:ext cx="1503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</a:t>
            </a:r>
            <a:r>
              <a:rPr lang="ru-RU" sz="12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плачивает ФСС</a:t>
            </a:r>
            <a:endParaRPr lang="ru-RU" sz="1200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484525" y="5125888"/>
            <a:ext cx="12731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</a:t>
            </a:r>
            <a:r>
              <a:rPr lang="ru-RU" sz="12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плачивает</a:t>
            </a:r>
          </a:p>
          <a:p>
            <a:r>
              <a:rPr lang="ru-RU" sz="12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работодатель</a:t>
            </a:r>
            <a:endParaRPr lang="ru-RU" sz="12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146655" y="5262089"/>
            <a:ext cx="1503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</a:t>
            </a:r>
            <a:r>
              <a:rPr lang="ru-RU" sz="12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плачивает ФСС</a:t>
            </a:r>
            <a:endParaRPr lang="ru-RU" sz="1200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8807627" y="5265462"/>
            <a:ext cx="1503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</a:t>
            </a:r>
            <a:r>
              <a:rPr lang="ru-RU" sz="12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плачивает ФСС</a:t>
            </a:r>
            <a:endParaRPr lang="ru-RU" sz="1200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991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ADB59299-FF30-4A2A-8E54-670D096EB4E8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3D6626C-3FBE-4C78-9E44-1BC48B1C92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521FBB8-AC02-463B-8C42-937F0E194F53}"/>
              </a:ext>
            </a:extLst>
          </p:cNvPr>
          <p:cNvSpPr txBox="1"/>
          <p:nvPr/>
        </p:nvSpPr>
        <p:spPr>
          <a:xfrm>
            <a:off x="2054966" y="465635"/>
            <a:ext cx="8470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ПО УДМУРТСКОЙ РЕСПУБЛИКЕ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24167C8-F31E-4E88-9CC6-6FF3BF3FEB1C}"/>
              </a:ext>
            </a:extLst>
          </p:cNvPr>
          <p:cNvSpPr/>
          <p:nvPr/>
        </p:nvSpPr>
        <p:spPr>
          <a:xfrm>
            <a:off x="880760" y="1231377"/>
            <a:ext cx="110947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Заболел ребенок: разбираем сложные ситуации</a:t>
            </a: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139701E4-E3BD-4A1E-B63C-BA25601499C1}"/>
              </a:ext>
            </a:extLst>
          </p:cNvPr>
          <p:cNvSpPr/>
          <p:nvPr/>
        </p:nvSpPr>
        <p:spPr>
          <a:xfrm>
            <a:off x="-1418" y="5740404"/>
            <a:ext cx="6290268" cy="1131134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>
            <a:extLst>
              <a:ext uri="{FF2B5EF4-FFF2-40B4-BE49-F238E27FC236}">
                <a16:creationId xmlns:a16="http://schemas.microsoft.com/office/drawing/2014/main" xmlns="" id="{D3E2AC40-B1EF-4274-B1F3-7EAEF4DB776B}"/>
              </a:ext>
            </a:extLst>
          </p:cNvPr>
          <p:cNvSpPr/>
          <p:nvPr/>
        </p:nvSpPr>
        <p:spPr>
          <a:xfrm rot="16200000">
            <a:off x="6765947" y="1445483"/>
            <a:ext cx="1443504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D5C69CFA-6495-4541-8A79-0F49F6E8E9C6}"/>
              </a:ext>
            </a:extLst>
          </p:cNvPr>
          <p:cNvSpPr/>
          <p:nvPr/>
        </p:nvSpPr>
        <p:spPr>
          <a:xfrm>
            <a:off x="2126266" y="1936225"/>
            <a:ext cx="92302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altLang="ru-RU" sz="1600" dirty="0">
                <a:latin typeface="Verdana" pitchFamily="34" charset="0"/>
              </a:rPr>
              <a:t>У сотрудницы 2 ребенка: 3 лет и 7 </a:t>
            </a:r>
            <a:r>
              <a:rPr lang="ru-RU" altLang="ru-RU" sz="1600" dirty="0" smtClean="0">
                <a:latin typeface="Verdana" pitchFamily="34" charset="0"/>
              </a:rPr>
              <a:t>лет.</a:t>
            </a:r>
          </a:p>
          <a:p>
            <a:pPr algn="just">
              <a:defRPr/>
            </a:pPr>
            <a:r>
              <a:rPr lang="ru-RU" altLang="ru-RU" sz="1600" dirty="0" smtClean="0">
                <a:latin typeface="Verdana" pitchFamily="34" charset="0"/>
              </a:rPr>
              <a:t>У </a:t>
            </a:r>
            <a:r>
              <a:rPr lang="ru-RU" altLang="ru-RU" sz="1600" dirty="0">
                <a:latin typeface="Verdana" pitchFamily="34" charset="0"/>
              </a:rPr>
              <a:t>3-х летнего от лимита оплачиваемого больничного осталось 2 дня. Дети болеют:</a:t>
            </a:r>
          </a:p>
          <a:p>
            <a:pPr algn="just">
              <a:defRPr/>
            </a:pPr>
            <a:r>
              <a:rPr lang="ru-RU" altLang="ru-RU" sz="1600" b="1" dirty="0" smtClean="0">
                <a:latin typeface="Verdana" pitchFamily="34" charset="0"/>
              </a:rPr>
              <a:t>7-летний</a:t>
            </a:r>
            <a:r>
              <a:rPr lang="ru-RU" altLang="ru-RU" sz="1600" dirty="0" smtClean="0">
                <a:latin typeface="Verdana" pitchFamily="34" charset="0"/>
              </a:rPr>
              <a:t>: 30.09 - 11.10</a:t>
            </a:r>
            <a:endParaRPr lang="ru-RU" altLang="ru-RU" sz="1600" dirty="0">
              <a:latin typeface="Verdana" pitchFamily="34" charset="0"/>
            </a:endParaRPr>
          </a:p>
          <a:p>
            <a:pPr algn="just">
              <a:defRPr/>
            </a:pPr>
            <a:r>
              <a:rPr lang="ru-RU" altLang="ru-RU" sz="1600" b="1" dirty="0" smtClean="0">
                <a:latin typeface="Verdana" pitchFamily="34" charset="0"/>
              </a:rPr>
              <a:t>3-летний</a:t>
            </a:r>
            <a:r>
              <a:rPr lang="ru-RU" altLang="ru-RU" sz="1600" dirty="0" smtClean="0">
                <a:latin typeface="Verdana" pitchFamily="34" charset="0"/>
              </a:rPr>
              <a:t>: 10.10 - 18.10</a:t>
            </a:r>
            <a:endParaRPr lang="ru-RU" altLang="ru-RU" sz="1600" dirty="0">
              <a:latin typeface="Verdana" pitchFamily="34" charset="0"/>
            </a:endParaRPr>
          </a:p>
          <a:p>
            <a:pPr algn="just">
              <a:defRPr/>
            </a:pPr>
            <a:r>
              <a:rPr lang="ru-RU" altLang="ru-RU" sz="1600" dirty="0">
                <a:latin typeface="Verdana" pitchFamily="34" charset="0"/>
              </a:rPr>
              <a:t>С какими датами сдать электронные реестры и сколько дней оплатят из </a:t>
            </a:r>
            <a:r>
              <a:rPr lang="ru-RU" altLang="ru-RU" sz="1600" dirty="0" smtClean="0">
                <a:latin typeface="Verdana" pitchFamily="34" charset="0"/>
              </a:rPr>
              <a:t>больнично-</a:t>
            </a:r>
            <a:r>
              <a:rPr lang="ru-RU" altLang="ru-RU" sz="1600" dirty="0" err="1" smtClean="0">
                <a:latin typeface="Verdana" pitchFamily="34" charset="0"/>
              </a:rPr>
              <a:t>го</a:t>
            </a:r>
            <a:r>
              <a:rPr lang="ru-RU" altLang="ru-RU" sz="1600" dirty="0" smtClean="0">
                <a:latin typeface="Verdana" pitchFamily="34" charset="0"/>
              </a:rPr>
              <a:t> </a:t>
            </a:r>
            <a:r>
              <a:rPr lang="ru-RU" altLang="ru-RU" sz="1600" dirty="0">
                <a:latin typeface="Verdana" pitchFamily="34" charset="0"/>
              </a:rPr>
              <a:t>3-летнего ребенка?</a:t>
            </a: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xmlns="" id="{0CDFC34C-33E6-4C23-8181-324F5A822528}"/>
              </a:ext>
            </a:extLst>
          </p:cNvPr>
          <p:cNvSpPr/>
          <p:nvPr/>
        </p:nvSpPr>
        <p:spPr>
          <a:xfrm>
            <a:off x="657920" y="2061594"/>
            <a:ext cx="1265275" cy="12241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A93D747D-0551-4BC9-8D05-6203759B52B8}"/>
              </a:ext>
            </a:extLst>
          </p:cNvPr>
          <p:cNvSpPr/>
          <p:nvPr/>
        </p:nvSpPr>
        <p:spPr>
          <a:xfrm>
            <a:off x="860991" y="1888852"/>
            <a:ext cx="4198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dirty="0" smtClean="0">
                <a:ln w="38100">
                  <a:solidFill>
                    <a:srgbClr val="FFC00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9600" dirty="0">
              <a:ln w="38100">
                <a:solidFill>
                  <a:srgbClr val="FFC000"/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2177592" y="4042742"/>
            <a:ext cx="7899662" cy="0"/>
          </a:xfrm>
          <a:prstGeom prst="straightConnector1">
            <a:avLst/>
          </a:prstGeom>
          <a:ln w="698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674342" y="3949080"/>
            <a:ext cx="0" cy="2450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9653886" y="3920193"/>
            <a:ext cx="0" cy="2450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45375" y="3440309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</a:rPr>
              <a:t>30.09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224922" y="3456549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</a:rPr>
              <a:t>18.10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2674341" y="3903486"/>
            <a:ext cx="3687312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5479224" y="4194177"/>
            <a:ext cx="4186233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189039" y="5960815"/>
            <a:ext cx="460677" cy="408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189040" y="5665118"/>
            <a:ext cx="460677" cy="1807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819594" y="5785064"/>
            <a:ext cx="3761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б</a:t>
            </a:r>
            <a:r>
              <a:rPr lang="ru-RU" dirty="0" smtClean="0"/>
              <a:t>ольничный лист 3-летнего ребенка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3819594" y="5497491"/>
            <a:ext cx="3761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б</a:t>
            </a:r>
            <a:r>
              <a:rPr lang="ru-RU" dirty="0" smtClean="0"/>
              <a:t>ольничный лист 7-летнего ребенка</a:t>
            </a:r>
            <a:endParaRPr lang="ru-RU" dirty="0"/>
          </a:p>
        </p:txBody>
      </p:sp>
      <p:sp>
        <p:nvSpPr>
          <p:cNvPr id="45" name="Правая фигурная скобка 44"/>
          <p:cNvSpPr/>
          <p:nvPr/>
        </p:nvSpPr>
        <p:spPr>
          <a:xfrm rot="5400000">
            <a:off x="4296035" y="2768765"/>
            <a:ext cx="443921" cy="3687312"/>
          </a:xfrm>
          <a:prstGeom prst="rightBrac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авая фигурная скобка 49"/>
          <p:cNvSpPr/>
          <p:nvPr/>
        </p:nvSpPr>
        <p:spPr>
          <a:xfrm rot="5400000">
            <a:off x="6649884" y="4140655"/>
            <a:ext cx="443921" cy="943533"/>
          </a:xfrm>
          <a:prstGeom prst="rightBrac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Box 50"/>
          <p:cNvSpPr txBox="1"/>
          <p:nvPr/>
        </p:nvSpPr>
        <p:spPr>
          <a:xfrm>
            <a:off x="3649717" y="5007278"/>
            <a:ext cx="19431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</a:t>
            </a:r>
            <a:r>
              <a:rPr lang="ru-RU" sz="16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плачивает ФСС</a:t>
            </a:r>
            <a:endParaRPr lang="ru-RU" sz="1600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6361653" y="3920191"/>
            <a:ext cx="0" cy="2450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5479225" y="3920191"/>
            <a:ext cx="0" cy="2450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050261" y="3420925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</a:rPr>
              <a:t>10.10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971117" y="3413699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</a:rPr>
              <a:t>11.10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900263" y="4969179"/>
            <a:ext cx="19431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</a:t>
            </a:r>
            <a:r>
              <a:rPr lang="ru-RU" sz="16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плачивает ФСС</a:t>
            </a:r>
            <a:endParaRPr lang="ru-RU" sz="1600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7343612" y="3903486"/>
            <a:ext cx="0" cy="2450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914648" y="3427469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</a:rPr>
              <a:t>13.10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3" name="Правая фигурная скобка 32"/>
          <p:cNvSpPr/>
          <p:nvPr/>
        </p:nvSpPr>
        <p:spPr>
          <a:xfrm rot="5400000">
            <a:off x="8301785" y="3470712"/>
            <a:ext cx="443921" cy="2283420"/>
          </a:xfrm>
          <a:prstGeom prst="rightBrac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7986253" y="4969179"/>
            <a:ext cx="23022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</a:t>
            </a:r>
            <a:r>
              <a:rPr lang="ru-RU" sz="1600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олеет за свой счет</a:t>
            </a:r>
            <a:endParaRPr lang="ru-RU" sz="1600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733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ADB59299-FF30-4A2A-8E54-670D096EB4E8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3D6626C-3FBE-4C78-9E44-1BC48B1C92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521FBB8-AC02-463B-8C42-937F0E194F53}"/>
              </a:ext>
            </a:extLst>
          </p:cNvPr>
          <p:cNvSpPr txBox="1"/>
          <p:nvPr/>
        </p:nvSpPr>
        <p:spPr>
          <a:xfrm>
            <a:off x="2054966" y="465635"/>
            <a:ext cx="8470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ПО УДМУРТСКОЙ РЕСПУБЛИКЕ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24167C8-F31E-4E88-9CC6-6FF3BF3FEB1C}"/>
              </a:ext>
            </a:extLst>
          </p:cNvPr>
          <p:cNvSpPr/>
          <p:nvPr/>
        </p:nvSpPr>
        <p:spPr>
          <a:xfrm>
            <a:off x="880760" y="1231377"/>
            <a:ext cx="110947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Заболел ребенок: разбираем сложные ситуации</a:t>
            </a: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139701E4-E3BD-4A1E-B63C-BA25601499C1}"/>
              </a:ext>
            </a:extLst>
          </p:cNvPr>
          <p:cNvSpPr/>
          <p:nvPr/>
        </p:nvSpPr>
        <p:spPr>
          <a:xfrm>
            <a:off x="-1418" y="5740404"/>
            <a:ext cx="6290268" cy="1131134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>
            <a:extLst>
              <a:ext uri="{FF2B5EF4-FFF2-40B4-BE49-F238E27FC236}">
                <a16:creationId xmlns:a16="http://schemas.microsoft.com/office/drawing/2014/main" xmlns="" id="{D3E2AC40-B1EF-4274-B1F3-7EAEF4DB776B}"/>
              </a:ext>
            </a:extLst>
          </p:cNvPr>
          <p:cNvSpPr/>
          <p:nvPr/>
        </p:nvSpPr>
        <p:spPr>
          <a:xfrm rot="16200000">
            <a:off x="6765947" y="1445483"/>
            <a:ext cx="1443504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D5C69CFA-6495-4541-8A79-0F49F6E8E9C6}"/>
              </a:ext>
            </a:extLst>
          </p:cNvPr>
          <p:cNvSpPr/>
          <p:nvPr/>
        </p:nvSpPr>
        <p:spPr>
          <a:xfrm>
            <a:off x="2126266" y="1936225"/>
            <a:ext cx="92302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altLang="ru-RU" sz="1600" dirty="0" smtClean="0">
                <a:latin typeface="Verdana" pitchFamily="34" charset="0"/>
              </a:rPr>
              <a:t>Сотрудница </a:t>
            </a:r>
            <a:r>
              <a:rPr lang="ru-RU" altLang="ru-RU" sz="1600" b="1" dirty="0">
                <a:latin typeface="Verdana" pitchFamily="34" charset="0"/>
              </a:rPr>
              <a:t>находилась в </a:t>
            </a:r>
            <a:r>
              <a:rPr lang="ru-RU" altLang="ru-RU" sz="1600" b="1" dirty="0" smtClean="0">
                <a:latin typeface="Verdana" pitchFamily="34" charset="0"/>
              </a:rPr>
              <a:t>отпуске</a:t>
            </a:r>
            <a:r>
              <a:rPr lang="ru-RU" altLang="ru-RU" sz="1600" dirty="0" smtClean="0">
                <a:latin typeface="Verdana" pitchFamily="34" charset="0"/>
              </a:rPr>
              <a:t>: </a:t>
            </a:r>
            <a:r>
              <a:rPr lang="ru-RU" altLang="ru-RU" sz="1600" dirty="0">
                <a:latin typeface="Verdana" pitchFamily="34" charset="0"/>
              </a:rPr>
              <a:t>30.09. – </a:t>
            </a:r>
            <a:r>
              <a:rPr lang="ru-RU" altLang="ru-RU" sz="1600" dirty="0" smtClean="0">
                <a:latin typeface="Verdana" pitchFamily="34" charset="0"/>
              </a:rPr>
              <a:t>13.10.</a:t>
            </a:r>
          </a:p>
          <a:p>
            <a:pPr algn="just">
              <a:defRPr/>
            </a:pPr>
            <a:r>
              <a:rPr lang="ru-RU" altLang="ru-RU" sz="1600" b="1" dirty="0" smtClean="0">
                <a:latin typeface="Verdana" pitchFamily="34" charset="0"/>
              </a:rPr>
              <a:t>Больничный лист</a:t>
            </a:r>
            <a:r>
              <a:rPr lang="ru-RU" altLang="ru-RU" sz="1600" dirty="0" smtClean="0">
                <a:latin typeface="Verdana" pitchFamily="34" charset="0"/>
              </a:rPr>
              <a:t> по уходу за ребенком выдан: 8.10 - 22.10.</a:t>
            </a:r>
          </a:p>
          <a:p>
            <a:pPr algn="just">
              <a:defRPr/>
            </a:pPr>
            <a:r>
              <a:rPr lang="ru-RU" altLang="ru-RU" sz="1600" dirty="0" smtClean="0">
                <a:latin typeface="Verdana" pitchFamily="34" charset="0"/>
              </a:rPr>
              <a:t>Какие </a:t>
            </a:r>
            <a:r>
              <a:rPr lang="ru-RU" altLang="ru-RU" sz="1600" dirty="0">
                <a:latin typeface="Verdana" pitchFamily="34" charset="0"/>
              </a:rPr>
              <a:t>даты ставить в электронном </a:t>
            </a:r>
            <a:r>
              <a:rPr lang="ru-RU" altLang="ru-RU" sz="1600" dirty="0" smtClean="0">
                <a:latin typeface="Verdana" pitchFamily="34" charset="0"/>
              </a:rPr>
              <a:t>реестре?</a:t>
            </a:r>
          </a:p>
          <a:p>
            <a:pPr algn="just">
              <a:defRPr/>
            </a:pPr>
            <a:r>
              <a:rPr lang="ru-RU" altLang="ru-RU" sz="1600" dirty="0" smtClean="0">
                <a:latin typeface="Verdana" pitchFamily="34" charset="0"/>
              </a:rPr>
              <a:t>Какие </a:t>
            </a:r>
            <a:r>
              <a:rPr lang="ru-RU" altLang="ru-RU" sz="1600" dirty="0">
                <a:latin typeface="Verdana" pitchFamily="34" charset="0"/>
              </a:rPr>
              <a:t>дни оплачивает </a:t>
            </a:r>
            <a:r>
              <a:rPr lang="ru-RU" altLang="ru-RU" sz="1600" dirty="0" smtClean="0">
                <a:latin typeface="Verdana" pitchFamily="34" charset="0"/>
              </a:rPr>
              <a:t>ФСС?</a:t>
            </a:r>
            <a:endParaRPr lang="ru-RU" altLang="ru-RU" sz="1600" dirty="0">
              <a:latin typeface="Verdana" pitchFamily="34" charset="0"/>
            </a:endParaRP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xmlns="" id="{0CDFC34C-33E6-4C23-8181-324F5A822528}"/>
              </a:ext>
            </a:extLst>
          </p:cNvPr>
          <p:cNvSpPr/>
          <p:nvPr/>
        </p:nvSpPr>
        <p:spPr>
          <a:xfrm>
            <a:off x="657920" y="2061594"/>
            <a:ext cx="1265275" cy="12241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A93D747D-0551-4BC9-8D05-6203759B52B8}"/>
              </a:ext>
            </a:extLst>
          </p:cNvPr>
          <p:cNvSpPr/>
          <p:nvPr/>
        </p:nvSpPr>
        <p:spPr>
          <a:xfrm>
            <a:off x="860991" y="1888852"/>
            <a:ext cx="4198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dirty="0" smtClean="0">
                <a:ln w="38100">
                  <a:solidFill>
                    <a:srgbClr val="FFC00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9600" dirty="0">
              <a:ln w="38100">
                <a:solidFill>
                  <a:srgbClr val="FFC000"/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2274733" y="3826141"/>
            <a:ext cx="7899662" cy="0"/>
          </a:xfrm>
          <a:prstGeom prst="straightConnector1">
            <a:avLst/>
          </a:prstGeom>
          <a:ln w="698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771483" y="3732479"/>
            <a:ext cx="0" cy="2450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9751027" y="3703592"/>
            <a:ext cx="0" cy="2450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342519" y="3185272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</a:rPr>
              <a:t>30.09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322063" y="3239948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</a:rPr>
              <a:t>22.10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2771482" y="3686885"/>
            <a:ext cx="4160222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5576365" y="3977576"/>
            <a:ext cx="4186233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603819" y="5868334"/>
            <a:ext cx="460677" cy="408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603820" y="5572637"/>
            <a:ext cx="460677" cy="1807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183107" y="5718199"/>
            <a:ext cx="4082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б</a:t>
            </a:r>
            <a:r>
              <a:rPr lang="ru-RU" dirty="0" smtClean="0"/>
              <a:t>ольничный лист по уходу за ребенком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4183107" y="5407850"/>
            <a:ext cx="823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отпуск</a:t>
            </a:r>
            <a:endParaRPr lang="ru-RU" dirty="0"/>
          </a:p>
        </p:txBody>
      </p:sp>
      <p:sp>
        <p:nvSpPr>
          <p:cNvPr id="45" name="Правая фигурная скобка 44"/>
          <p:cNvSpPr/>
          <p:nvPr/>
        </p:nvSpPr>
        <p:spPr>
          <a:xfrm rot="5400000">
            <a:off x="4617201" y="2287190"/>
            <a:ext cx="443921" cy="4160223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Box 50"/>
          <p:cNvSpPr txBox="1"/>
          <p:nvPr/>
        </p:nvSpPr>
        <p:spPr>
          <a:xfrm>
            <a:off x="3381479" y="4695369"/>
            <a:ext cx="29402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отпускные</a:t>
            </a:r>
          </a:p>
          <a:p>
            <a:pPr algn="ctr"/>
            <a:r>
              <a:rPr lang="ru-RU" sz="16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оплачивает работодатель</a:t>
            </a:r>
            <a:endParaRPr lang="ru-RU" sz="16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>
            <a:off x="5576366" y="3703590"/>
            <a:ext cx="0" cy="2450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147402" y="3204324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</a:rPr>
              <a:t>08.10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876521" y="4729386"/>
            <a:ext cx="48910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</a:t>
            </a:r>
            <a:r>
              <a:rPr lang="ru-RU" sz="16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особие по временной нетрудоспособности</a:t>
            </a:r>
          </a:p>
          <a:p>
            <a:r>
              <a:rPr lang="ru-RU" sz="16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оплачивает ФСС</a:t>
            </a:r>
            <a:endParaRPr lang="ru-RU" sz="1600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6931705" y="3686885"/>
            <a:ext cx="0" cy="2450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502741" y="3228850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</a:rPr>
              <a:t>13.10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3" name="Правая фигурная скобка 32"/>
          <p:cNvSpPr/>
          <p:nvPr/>
        </p:nvSpPr>
        <p:spPr>
          <a:xfrm rot="5400000">
            <a:off x="8155974" y="2994211"/>
            <a:ext cx="443921" cy="2746182"/>
          </a:xfrm>
          <a:prstGeom prst="rightBrac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790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ADB59299-FF30-4A2A-8E54-670D096EB4E8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3D6626C-3FBE-4C78-9E44-1BC48B1C92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521FBB8-AC02-463B-8C42-937F0E194F53}"/>
              </a:ext>
            </a:extLst>
          </p:cNvPr>
          <p:cNvSpPr txBox="1"/>
          <p:nvPr/>
        </p:nvSpPr>
        <p:spPr>
          <a:xfrm>
            <a:off x="2053548" y="277270"/>
            <a:ext cx="8470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УДМУРТСКОЙ РЕСПУБЛИКЕ</a:t>
            </a:r>
          </a:p>
          <a:p>
            <a:pPr algn="ctr"/>
            <a:endParaRPr lang="ru-RU" sz="1400" b="1" dirty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24167C8-F31E-4E88-9CC6-6FF3BF3FEB1C}"/>
              </a:ext>
            </a:extLst>
          </p:cNvPr>
          <p:cNvSpPr/>
          <p:nvPr/>
        </p:nvSpPr>
        <p:spPr>
          <a:xfrm>
            <a:off x="880760" y="1038859"/>
            <a:ext cx="110947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Инструкция тестирования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отправки реестров на выплату пособий для проекта "Прямые выплаты"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139701E4-E3BD-4A1E-B63C-BA25601499C1}"/>
              </a:ext>
            </a:extLst>
          </p:cNvPr>
          <p:cNvSpPr/>
          <p:nvPr/>
        </p:nvSpPr>
        <p:spPr>
          <a:xfrm>
            <a:off x="-1418" y="5740404"/>
            <a:ext cx="6290268" cy="1131134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>
            <a:extLst>
              <a:ext uri="{FF2B5EF4-FFF2-40B4-BE49-F238E27FC236}">
                <a16:creationId xmlns:a16="http://schemas.microsoft.com/office/drawing/2014/main" xmlns="" id="{D3E2AC40-B1EF-4274-B1F3-7EAEF4DB776B}"/>
              </a:ext>
            </a:extLst>
          </p:cNvPr>
          <p:cNvSpPr/>
          <p:nvPr/>
        </p:nvSpPr>
        <p:spPr>
          <a:xfrm rot="16200000">
            <a:off x="6765947" y="1445483"/>
            <a:ext cx="1443504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80760" y="2324839"/>
            <a:ext cx="10256163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3200" dirty="0"/>
              <a:t>Для тестирования отправки и проверки реестров возможно направление реестров для выплат пособий на Обучающий шлюз (или обучающий контур) приема документов </a:t>
            </a:r>
            <a:r>
              <a:rPr lang="ru-RU" sz="5400" b="1" dirty="0"/>
              <a:t>http://docs-edu.fss.ru:81</a:t>
            </a:r>
            <a:r>
              <a:rPr lang="ru-RU" sz="3200" dirty="0"/>
              <a:t>   Отправка реестров напрямую из любого программного обеспечения до 1 января 2020 года недоступна! </a:t>
            </a:r>
            <a:endParaRPr lang="ru-RU" altLang="ru-RU" sz="3200" dirty="0" smtClean="0">
              <a:latin typeface="Verdana" pitchFamily="34" charset="0"/>
            </a:endParaRPr>
          </a:p>
          <a:p>
            <a:pPr algn="just">
              <a:defRPr/>
            </a:pPr>
            <a:endParaRPr lang="ru-RU" altLang="ru-RU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733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0E57B2F-7122-43A0-88B3-9F9520C36270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CAFA0A1-F692-4D04-9D96-7922204BCB5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032B835-B328-46A4-BF50-A86886992674}"/>
              </a:ext>
            </a:extLst>
          </p:cNvPr>
          <p:cNvSpPr txBox="1"/>
          <p:nvPr/>
        </p:nvSpPr>
        <p:spPr>
          <a:xfrm>
            <a:off x="2054966" y="465635"/>
            <a:ext cx="8470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</a:t>
            </a:r>
            <a:r>
              <a:rPr lang="ru-RU" sz="1400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</a:t>
            </a:r>
            <a:r>
              <a:rPr lang="ru-RU" sz="1400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ФЕДЕРАЦИИ </a:t>
            </a: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УДМУРТСКОЙ РЕСПУБЛИКЕ</a:t>
            </a:r>
            <a:endParaRPr lang="ru-RU" sz="1400" b="1" dirty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xmlns="" id="{86E69B10-A974-45BD-A820-16C6FE2AD6D9}"/>
              </a:ext>
            </a:extLst>
          </p:cNvPr>
          <p:cNvSpPr/>
          <p:nvPr/>
        </p:nvSpPr>
        <p:spPr>
          <a:xfrm>
            <a:off x="0" y="5234830"/>
            <a:ext cx="6290268" cy="1637636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B42B3729-840C-44BA-B607-51178C1FDA44}"/>
              </a:ext>
            </a:extLst>
          </p:cNvPr>
          <p:cNvSpPr/>
          <p:nvPr/>
        </p:nvSpPr>
        <p:spPr>
          <a:xfrm rot="16200000">
            <a:off x="6305911" y="971910"/>
            <a:ext cx="2363574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6AFFF97B-23F3-4AFD-A54F-8B1BCAE88093}"/>
              </a:ext>
            </a:extLst>
          </p:cNvPr>
          <p:cNvSpPr/>
          <p:nvPr/>
        </p:nvSpPr>
        <p:spPr>
          <a:xfrm>
            <a:off x="0" y="1009628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назначения пособий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xmlns="" id="{58D5E46C-9806-4D3A-8248-9879FFF59F0E}"/>
              </a:ext>
            </a:extLst>
          </p:cNvPr>
          <p:cNvSpPr/>
          <p:nvPr/>
        </p:nvSpPr>
        <p:spPr>
          <a:xfrm>
            <a:off x="407621" y="1655959"/>
            <a:ext cx="11376757" cy="508325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5509FB7-0ACF-450C-A901-5AD4D3972A65}"/>
              </a:ext>
            </a:extLst>
          </p:cNvPr>
          <p:cNvSpPr txBox="1"/>
          <p:nvPr/>
        </p:nvSpPr>
        <p:spPr>
          <a:xfrm>
            <a:off x="875953" y="3333860"/>
            <a:ext cx="17379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РАБОТНИК</a:t>
            </a:r>
          </a:p>
          <a:p>
            <a:pPr algn="ctr"/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(застрахованное </a:t>
            </a:r>
            <a:r>
              <a:rPr lang="ru-RU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лиц</a:t>
            </a:r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D9701AF6-E590-41A4-B0EF-BD389060E5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110" y="1580741"/>
            <a:ext cx="1354004" cy="1754377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56FC25D8-5AC8-497F-B3AF-94B7DC9D99C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8109" y="1590379"/>
            <a:ext cx="1172159" cy="157046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F33FEA4D-C6C0-4948-B08B-BE5E09F1BED3}"/>
              </a:ext>
            </a:extLst>
          </p:cNvPr>
          <p:cNvSpPr txBox="1"/>
          <p:nvPr/>
        </p:nvSpPr>
        <p:spPr>
          <a:xfrm>
            <a:off x="3367398" y="3201453"/>
            <a:ext cx="45478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Заявление о выплате соответствующего вида пособия, </a:t>
            </a:r>
          </a:p>
          <a:p>
            <a:pPr algn="ctr"/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комплект документов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36019674-4C78-4614-96B8-3264E48399E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8716" y="1642684"/>
            <a:ext cx="2725007" cy="1719100"/>
          </a:xfrm>
          <a:prstGeom prst="rect">
            <a:avLst/>
          </a:prstGeom>
        </p:spPr>
      </p:pic>
      <p:sp>
        <p:nvSpPr>
          <p:cNvPr id="20" name="Стрелка: шеврон 19">
            <a:extLst>
              <a:ext uri="{FF2B5EF4-FFF2-40B4-BE49-F238E27FC236}">
                <a16:creationId xmlns:a16="http://schemas.microsoft.com/office/drawing/2014/main" xmlns="" id="{5F00B4AF-ED9E-4211-8E0E-357E35EAFD5A}"/>
              </a:ext>
            </a:extLst>
          </p:cNvPr>
          <p:cNvSpPr/>
          <p:nvPr/>
        </p:nvSpPr>
        <p:spPr>
          <a:xfrm>
            <a:off x="3228262" y="2158233"/>
            <a:ext cx="1172159" cy="913076"/>
          </a:xfrm>
          <a:prstGeom prst="chevron">
            <a:avLst/>
          </a:prstGeom>
          <a:solidFill>
            <a:srgbClr val="0070C0"/>
          </a:solidFill>
          <a:ln>
            <a:noFill/>
          </a:ln>
          <a:effectLst>
            <a:outerShdw blurRad="50800" dist="38100" dir="10800000" algn="r" rotWithShape="0">
              <a:srgbClr val="FFC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Стрелка: шеврон 20">
            <a:extLst>
              <a:ext uri="{FF2B5EF4-FFF2-40B4-BE49-F238E27FC236}">
                <a16:creationId xmlns:a16="http://schemas.microsoft.com/office/drawing/2014/main" xmlns="" id="{C9686019-4EAC-457B-A946-0412BCC1BEA1}"/>
              </a:ext>
            </a:extLst>
          </p:cNvPr>
          <p:cNvSpPr/>
          <p:nvPr/>
        </p:nvSpPr>
        <p:spPr>
          <a:xfrm>
            <a:off x="7152963" y="2162977"/>
            <a:ext cx="1172159" cy="913076"/>
          </a:xfrm>
          <a:prstGeom prst="chevron">
            <a:avLst/>
          </a:prstGeom>
          <a:solidFill>
            <a:srgbClr val="0070C0"/>
          </a:solidFill>
          <a:ln>
            <a:noFill/>
          </a:ln>
          <a:effectLst>
            <a:outerShdw blurRad="50800" dist="38100" dir="10800000" algn="r" rotWithShape="0">
              <a:srgbClr val="FFC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E54A2124-F5C6-4F3B-A8B8-D17397A64795}"/>
              </a:ext>
            </a:extLst>
          </p:cNvPr>
          <p:cNvSpPr txBox="1"/>
          <p:nvPr/>
        </p:nvSpPr>
        <p:spPr>
          <a:xfrm>
            <a:off x="9192971" y="3361784"/>
            <a:ext cx="1906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РАБОТОДАТЕЛЬ</a:t>
            </a:r>
          </a:p>
          <a:p>
            <a:pPr algn="ctr"/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(страхователь)</a:t>
            </a:r>
          </a:p>
        </p:txBody>
      </p:sp>
      <p:sp>
        <p:nvSpPr>
          <p:cNvPr id="23" name="Стрелка: шеврон 22">
            <a:extLst>
              <a:ext uri="{FF2B5EF4-FFF2-40B4-BE49-F238E27FC236}">
                <a16:creationId xmlns:a16="http://schemas.microsoft.com/office/drawing/2014/main" xmlns="" id="{1AA0F307-46A6-4071-B047-BA35DAB713C5}"/>
              </a:ext>
            </a:extLst>
          </p:cNvPr>
          <p:cNvSpPr/>
          <p:nvPr/>
        </p:nvSpPr>
        <p:spPr>
          <a:xfrm rot="5400000">
            <a:off x="9894308" y="3839730"/>
            <a:ext cx="646331" cy="772510"/>
          </a:xfrm>
          <a:prstGeom prst="chevron">
            <a:avLst/>
          </a:prstGeom>
          <a:solidFill>
            <a:srgbClr val="0070C0"/>
          </a:solidFill>
          <a:ln>
            <a:noFill/>
          </a:ln>
          <a:effectLst>
            <a:outerShdw blurRad="50800" dist="38100" dir="10800000" algn="r" rotWithShape="0">
              <a:srgbClr val="FFC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187B676A-88B7-4A76-945C-5AFC60178D7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4913">
            <a:off x="8736391" y="4312934"/>
            <a:ext cx="641241" cy="653471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E63D943B-9667-4BF1-86FF-18E90D246507}"/>
              </a:ext>
            </a:extLst>
          </p:cNvPr>
          <p:cNvSpPr txBox="1"/>
          <p:nvPr/>
        </p:nvSpPr>
        <p:spPr>
          <a:xfrm>
            <a:off x="8845221" y="4586759"/>
            <a:ext cx="2601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Не позднее </a:t>
            </a:r>
            <a:r>
              <a:rPr lang="ru-RU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 календарных дней: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271DE190-30CE-46B0-B04B-DC020806A14D}"/>
              </a:ext>
            </a:extLst>
          </p:cNvPr>
          <p:cNvSpPr/>
          <p:nvPr/>
        </p:nvSpPr>
        <p:spPr>
          <a:xfrm>
            <a:off x="6879566" y="5215316"/>
            <a:ext cx="490481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0000"/>
              </a:lnSpc>
            </a:pPr>
            <a:r>
              <a:rPr lang="ru-RU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численности более 25 человек –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>
              <a:lnSpc>
                <a:spcPct val="100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электронный реестр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сведений,</a:t>
            </a:r>
          </a:p>
          <a:p>
            <a:pPr lvl="0" algn="ctr">
              <a:lnSpc>
                <a:spcPct val="100000"/>
              </a:lnSpc>
            </a:pPr>
            <a:r>
              <a:rPr lang="ru-RU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численности 25 человек и менее –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>
              <a:lnSpc>
                <a:spcPct val="100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электронный реестр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сведений </a:t>
            </a:r>
          </a:p>
          <a:p>
            <a:pPr lvl="0" algn="ctr">
              <a:lnSpc>
                <a:spcPct val="100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или пакет документов и опись</a:t>
            </a:r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xmlns="" id="{C136172B-C612-41EA-A93E-4C1209CDD31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404" y="4567726"/>
            <a:ext cx="1650093" cy="1479288"/>
          </a:xfrm>
          <a:prstGeom prst="rect">
            <a:avLst/>
          </a:prstGeom>
        </p:spPr>
      </p:pic>
      <p:sp>
        <p:nvSpPr>
          <p:cNvPr id="29" name="Стрелка: шеврон 28">
            <a:extLst>
              <a:ext uri="{FF2B5EF4-FFF2-40B4-BE49-F238E27FC236}">
                <a16:creationId xmlns:a16="http://schemas.microsoft.com/office/drawing/2014/main" xmlns="" id="{997785E5-38FA-4776-9E4D-4C6BAA8CEA4A}"/>
              </a:ext>
            </a:extLst>
          </p:cNvPr>
          <p:cNvSpPr/>
          <p:nvPr/>
        </p:nvSpPr>
        <p:spPr>
          <a:xfrm flipH="1">
            <a:off x="5897192" y="4937015"/>
            <a:ext cx="1121505" cy="913076"/>
          </a:xfrm>
          <a:prstGeom prst="chevron">
            <a:avLst/>
          </a:prstGeom>
          <a:solidFill>
            <a:srgbClr val="0070C0"/>
          </a:solidFill>
          <a:ln>
            <a:noFill/>
          </a:ln>
          <a:effectLst>
            <a:outerShdw blurRad="50800" dist="38100" dir="10800000" algn="r" rotWithShape="0">
              <a:srgbClr val="FFC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00E5A3E6-EAB9-435D-9CA0-6B6FAEFBC1E7}"/>
              </a:ext>
            </a:extLst>
          </p:cNvPr>
          <p:cNvSpPr txBox="1"/>
          <p:nvPr/>
        </p:nvSpPr>
        <p:spPr>
          <a:xfrm>
            <a:off x="3747558" y="6094870"/>
            <a:ext cx="21496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Региональное отделение ФСС РФ</a:t>
            </a:r>
            <a:endParaRPr lang="ru-RU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Стрелка: шеврон 32">
            <a:extLst>
              <a:ext uri="{FF2B5EF4-FFF2-40B4-BE49-F238E27FC236}">
                <a16:creationId xmlns:a16="http://schemas.microsoft.com/office/drawing/2014/main" xmlns="" id="{DBCAFC84-94B1-4082-9A02-0A371F8EF330}"/>
              </a:ext>
            </a:extLst>
          </p:cNvPr>
          <p:cNvSpPr/>
          <p:nvPr/>
        </p:nvSpPr>
        <p:spPr>
          <a:xfrm flipH="1">
            <a:off x="2573250" y="4940904"/>
            <a:ext cx="1121505" cy="913076"/>
          </a:xfrm>
          <a:prstGeom prst="chevron">
            <a:avLst/>
          </a:prstGeom>
          <a:solidFill>
            <a:srgbClr val="0070C0"/>
          </a:solidFill>
          <a:ln>
            <a:noFill/>
          </a:ln>
          <a:effectLst>
            <a:outerShdw blurRad="50800" dist="38100" dir="10800000" algn="r" rotWithShape="0">
              <a:srgbClr val="FFC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5" name="Рисунок 34">
            <a:extLst>
              <a:ext uri="{FF2B5EF4-FFF2-40B4-BE49-F238E27FC236}">
                <a16:creationId xmlns:a16="http://schemas.microsoft.com/office/drawing/2014/main" xmlns="" id="{1B3C0897-EF2A-4556-8A5D-2D4A92BF3D2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950" y="4742733"/>
            <a:ext cx="1121505" cy="1316674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xmlns="" id="{B20314B2-7DC2-4AAE-8D22-BCCB62B12F1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49786">
            <a:off x="608691" y="4390239"/>
            <a:ext cx="685218" cy="698777"/>
          </a:xfrm>
          <a:prstGeom prst="rect">
            <a:avLst/>
          </a:prstGeom>
        </p:spPr>
      </p:pic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31ED9358-8BAA-4B4E-AB7C-7D184D8ACF6F}"/>
              </a:ext>
            </a:extLst>
          </p:cNvPr>
          <p:cNvSpPr/>
          <p:nvPr/>
        </p:nvSpPr>
        <p:spPr>
          <a:xfrm>
            <a:off x="741048" y="6022911"/>
            <a:ext cx="23392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Не позднее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календарных дней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4135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ADB59299-FF30-4A2A-8E54-670D096EB4E8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3D6626C-3FBE-4C78-9E44-1BC48B1C92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521FBB8-AC02-463B-8C42-937F0E194F53}"/>
              </a:ext>
            </a:extLst>
          </p:cNvPr>
          <p:cNvSpPr txBox="1"/>
          <p:nvPr/>
        </p:nvSpPr>
        <p:spPr>
          <a:xfrm>
            <a:off x="2053548" y="277270"/>
            <a:ext cx="8470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УДМУРТСКОЙ РЕСПУБЛИКЕ</a:t>
            </a:r>
          </a:p>
          <a:p>
            <a:pPr algn="ctr"/>
            <a:endParaRPr lang="ru-RU" sz="1400" b="1" dirty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24167C8-F31E-4E88-9CC6-6FF3BF3FEB1C}"/>
              </a:ext>
            </a:extLst>
          </p:cNvPr>
          <p:cNvSpPr/>
          <p:nvPr/>
        </p:nvSpPr>
        <p:spPr>
          <a:xfrm>
            <a:off x="351693" y="1038859"/>
            <a:ext cx="11623788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100" dirty="0">
                <a:solidFill>
                  <a:schemeClr val="accent1">
                    <a:lumMod val="75000"/>
                  </a:schemeClr>
                </a:solidFill>
              </a:rPr>
              <a:t>Порядок отправки реестров Прямых выплат на обучающий контур</a:t>
            </a:r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ru-RU" sz="3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139701E4-E3BD-4A1E-B63C-BA25601499C1}"/>
              </a:ext>
            </a:extLst>
          </p:cNvPr>
          <p:cNvSpPr/>
          <p:nvPr/>
        </p:nvSpPr>
        <p:spPr>
          <a:xfrm>
            <a:off x="-1418" y="5740404"/>
            <a:ext cx="6290268" cy="1131134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>
            <a:extLst>
              <a:ext uri="{FF2B5EF4-FFF2-40B4-BE49-F238E27FC236}">
                <a16:creationId xmlns:a16="http://schemas.microsoft.com/office/drawing/2014/main" xmlns="" id="{D3E2AC40-B1EF-4274-B1F3-7EAEF4DB776B}"/>
              </a:ext>
            </a:extLst>
          </p:cNvPr>
          <p:cNvSpPr/>
          <p:nvPr/>
        </p:nvSpPr>
        <p:spPr>
          <a:xfrm rot="16200000">
            <a:off x="6765947" y="1445483"/>
            <a:ext cx="1443504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008185" y="1627316"/>
            <a:ext cx="991772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1. Сформировать реестр на выплату пособий, используя любое программное обеспечение, которое умеет формировать, шифровать и подписывать усиленной квалифицированной подписью (далее- УКЭП) реестры Прямых выплат (1С, Камин, СБИС, Контур-Экстерн, АРМ «Подготовка расчетов для ФСС» и др.). Пример сформированного файла: </a:t>
            </a:r>
            <a:r>
              <a:rPr lang="ru-RU" b="1" dirty="0"/>
              <a:t>E_1804050950_2019_10_12_01.</a:t>
            </a:r>
            <a:r>
              <a:rPr lang="en-US" b="1" dirty="0" err="1"/>
              <a:t>esl</a:t>
            </a:r>
            <a:endParaRPr lang="ru-RU" dirty="0"/>
          </a:p>
          <a:p>
            <a:pPr algn="just"/>
            <a:r>
              <a:rPr lang="ru-RU" dirty="0"/>
              <a:t> </a:t>
            </a:r>
          </a:p>
          <a:p>
            <a:pPr algn="just"/>
            <a:r>
              <a:rPr lang="ru-RU" dirty="0"/>
              <a:t>2. Загрузить файл</a:t>
            </a:r>
            <a:r>
              <a:rPr lang="ru-RU" b="1" dirty="0"/>
              <a:t> E_1804050950_2019_10_12_01.</a:t>
            </a:r>
            <a:r>
              <a:rPr lang="en-US" b="1" dirty="0" err="1"/>
              <a:t>esl</a:t>
            </a:r>
            <a:r>
              <a:rPr lang="ru-RU" dirty="0"/>
              <a:t> на обучающий шлюз приема документов </a:t>
            </a:r>
            <a:r>
              <a:rPr lang="ru-RU" b="1" dirty="0"/>
              <a:t>http://docs-edu.fss.ru:81</a:t>
            </a:r>
            <a:r>
              <a:rPr lang="ru-RU" dirty="0"/>
              <a:t> в разделе "Отправить документ".</a:t>
            </a:r>
          </a:p>
          <a:p>
            <a:pPr algn="just"/>
            <a:r>
              <a:rPr lang="ru-RU" dirty="0"/>
              <a:t> </a:t>
            </a:r>
          </a:p>
          <a:p>
            <a:pPr algn="just"/>
            <a:r>
              <a:rPr lang="ru-RU" dirty="0"/>
              <a:t>3. Отслеживание статусов загруженных реестров доступно в разделе "Сведения о переданных документах". Для этого нужно ввести свой регистрационный номер в ФСС и даты периода, за который необходимо просмотреть загруженные документы. Там же вы можете посмотреть и получить квитанцию о приеме документа в зашифрованном виде. Расшифровать и прочитать полученную квитанцию вы можете с помощью программ, указанных в пункте 1. Только реестр, прошедший проверки и первичный форматно-логический контроль, будет доступен сотрудникам регионального отделения для дальнейшей обработки и назначения выплат!</a:t>
            </a:r>
          </a:p>
        </p:txBody>
      </p:sp>
    </p:spTree>
    <p:extLst>
      <p:ext uri="{BB962C8B-B14F-4D97-AF65-F5344CB8AC3E}">
        <p14:creationId xmlns:p14="http://schemas.microsoft.com/office/powerpoint/2010/main" val="22677655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9E01B13-46C3-42A8-8C9A-911E8AAA28CF}"/>
              </a:ext>
            </a:extLst>
          </p:cNvPr>
          <p:cNvSpPr txBox="1"/>
          <p:nvPr/>
        </p:nvSpPr>
        <p:spPr>
          <a:xfrm>
            <a:off x="2862362" y="951205"/>
            <a:ext cx="8470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</a:t>
            </a:r>
          </a:p>
          <a:p>
            <a:pPr algn="ctr"/>
            <a:r>
              <a:rPr lang="ru-RU" sz="2400" b="1" i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РЕГИОНАЛЬНОЕ </a:t>
            </a:r>
            <a:r>
              <a:rPr lang="ru-RU" sz="2400" b="1" i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ОТДЕЛЕНИЕ </a:t>
            </a:r>
          </a:p>
          <a:p>
            <a:pPr algn="ctr"/>
            <a:r>
              <a:rPr lang="ru-RU" sz="2400" b="1" i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</a:t>
            </a:r>
          </a:p>
          <a:p>
            <a:pPr algn="ctr"/>
            <a:r>
              <a:rPr lang="ru-RU" sz="2400" b="1" i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РОССИЙСКОЙ </a:t>
            </a:r>
            <a:r>
              <a:rPr lang="ru-RU" sz="2400" b="1" i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ФЕДЕРАЦИИ ПО УДМУРТСКОЙ РЕСПУБЛИКЕ</a:t>
            </a:r>
            <a:endParaRPr lang="ru-RU" sz="2400" b="1" i="1" dirty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xmlns="" id="{5F06CA2A-C363-46B7-8123-6A7D6BA58315}"/>
              </a:ext>
            </a:extLst>
          </p:cNvPr>
          <p:cNvSpPr/>
          <p:nvPr/>
        </p:nvSpPr>
        <p:spPr>
          <a:xfrm>
            <a:off x="-1418" y="5233902"/>
            <a:ext cx="6290268" cy="1637636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29EE3146-DA25-41D3-BCD3-5AA448BD87DF}"/>
              </a:ext>
            </a:extLst>
          </p:cNvPr>
          <p:cNvSpPr/>
          <p:nvPr/>
        </p:nvSpPr>
        <p:spPr>
          <a:xfrm rot="16200000">
            <a:off x="6237723" y="908676"/>
            <a:ext cx="2499949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19E93C0-0E50-4513-854D-9F0F3562B5BF}"/>
              </a:ext>
            </a:extLst>
          </p:cNvPr>
          <p:cNvSpPr txBox="1"/>
          <p:nvPr/>
        </p:nvSpPr>
        <p:spPr>
          <a:xfrm>
            <a:off x="-1418" y="2819558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i="1" dirty="0">
                <a:solidFill>
                  <a:srgbClr val="FF9900"/>
                </a:solidFill>
                <a:latin typeface="Arial Black" panose="020B0A04020102020204" pitchFamily="34" charset="0"/>
              </a:rPr>
              <a:t>Спасибо за внимание!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4DCBC495-9CC2-4A62-817E-EB761F0854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034" y="636243"/>
            <a:ext cx="2467164" cy="219363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B3C6CB1-F6E0-4CF5-A99E-013FEDDE9946}"/>
              </a:ext>
            </a:extLst>
          </p:cNvPr>
          <p:cNvSpPr txBox="1"/>
          <p:nvPr/>
        </p:nvSpPr>
        <p:spPr>
          <a:xfrm>
            <a:off x="-1418" y="3849714"/>
            <a:ext cx="1219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Arial Black" panose="020B0A04020102020204" pitchFamily="34" charset="0"/>
              </a:rPr>
              <a:t>Номера телефонов «горячих линий</a:t>
            </a:r>
            <a:r>
              <a:rPr lang="ru-RU" sz="2800" b="1" dirty="0" smtClean="0">
                <a:latin typeface="Arial Black" panose="020B0A04020102020204" pitchFamily="34" charset="0"/>
              </a:rPr>
              <a:t>» </a:t>
            </a:r>
          </a:p>
          <a:p>
            <a:pPr algn="ctr"/>
            <a:r>
              <a:rPr lang="ru-RU" sz="2800" b="1" dirty="0" smtClean="0">
                <a:latin typeface="Arial Black" panose="020B0A04020102020204" pitchFamily="34" charset="0"/>
              </a:rPr>
              <a:t>по проекту «Прямые выплаты»:</a:t>
            </a:r>
            <a:endParaRPr lang="ru-RU" sz="2800" b="1" dirty="0">
              <a:latin typeface="Arial Black" panose="020B0A04020102020204" pitchFamily="34" charset="0"/>
            </a:endParaRPr>
          </a:p>
          <a:p>
            <a:pPr algn="ctr"/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(3412) 607070 </a:t>
            </a:r>
            <a:r>
              <a:rPr lang="ru-RU" sz="2800" dirty="0" smtClean="0">
                <a:latin typeface="Arial Black" panose="020B0A04020102020204" pitchFamily="34" charset="0"/>
              </a:rPr>
              <a:t>– </a:t>
            </a:r>
            <a:r>
              <a:rPr lang="ru-RU" sz="2200" dirty="0">
                <a:latin typeface="Arial Black" panose="020B0A04020102020204" pitchFamily="34" charset="0"/>
              </a:rPr>
              <a:t>региональное </a:t>
            </a:r>
            <a:r>
              <a:rPr lang="ru-RU" sz="2200" dirty="0" smtClean="0">
                <a:latin typeface="Arial Black" panose="020B0A04020102020204" pitchFamily="34" charset="0"/>
              </a:rPr>
              <a:t>отделение</a:t>
            </a:r>
            <a:endParaRPr lang="ru-RU" sz="2800" dirty="0" smtClean="0">
              <a:latin typeface="Arial Black" panose="020B0A04020102020204" pitchFamily="34" charset="0"/>
            </a:endParaRPr>
          </a:p>
          <a:p>
            <a:r>
              <a:rPr lang="ru-RU" sz="2800" dirty="0" smtClean="0">
                <a:latin typeface="Arial Black" panose="020B0A04020102020204" pitchFamily="34" charset="0"/>
              </a:rPr>
              <a:t>		</a:t>
            </a:r>
            <a:r>
              <a:rPr lang="en-US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(34141) 57875</a:t>
            </a:r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, 57876 </a:t>
            </a:r>
            <a:r>
              <a:rPr lang="ru-RU" sz="2800" dirty="0" smtClean="0">
                <a:latin typeface="Arial Black" panose="020B0A04020102020204" pitchFamily="34" charset="0"/>
              </a:rPr>
              <a:t>филиал №4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60F8068D-F441-4507-9DEA-FFD10F5D86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325" y="5677862"/>
            <a:ext cx="545267" cy="482261"/>
          </a:xfrm>
          <a:prstGeom prst="rect">
            <a:avLst/>
          </a:prstGeom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BDB04DA4-86E1-4C7F-9E26-6A965AE6A560}"/>
              </a:ext>
            </a:extLst>
          </p:cNvPr>
          <p:cNvSpPr/>
          <p:nvPr/>
        </p:nvSpPr>
        <p:spPr>
          <a:xfrm>
            <a:off x="9500302" y="5677862"/>
            <a:ext cx="23613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rgbClr val="FFC000"/>
                </a:solidFill>
                <a:effectLst>
                  <a:outerShdw blurRad="50800" dist="38100" algn="l" rotWithShape="0">
                    <a:srgbClr val="0070C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www.r</a:t>
            </a:r>
            <a:r>
              <a:rPr lang="ru-RU" sz="2400" b="1" i="1" dirty="0" smtClean="0">
                <a:solidFill>
                  <a:srgbClr val="FFC000"/>
                </a:solidFill>
                <a:effectLst>
                  <a:outerShdw blurRad="50800" dist="38100" algn="l" rotWithShape="0">
                    <a:srgbClr val="0070C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2400" b="1" i="1" dirty="0" smtClean="0">
                <a:solidFill>
                  <a:srgbClr val="FFC000"/>
                </a:solidFill>
                <a:effectLst>
                  <a:outerShdw blurRad="50800" dist="38100" algn="l" rotWithShape="0">
                    <a:srgbClr val="0070C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.fss.ru</a:t>
            </a:r>
            <a:endParaRPr lang="ru-RU" sz="2400" i="1" dirty="0">
              <a:solidFill>
                <a:srgbClr val="FFC000"/>
              </a:solidFill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0EC054E7-B2A5-4586-961B-30C735CB250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8136" y="6160123"/>
            <a:ext cx="544599" cy="549726"/>
          </a:xfrm>
          <a:prstGeom prst="rect">
            <a:avLst/>
          </a:prstGeom>
        </p:spPr>
      </p:pic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BE020B3A-FE5E-492A-B6F2-2866AAEBCE56}"/>
              </a:ext>
            </a:extLst>
          </p:cNvPr>
          <p:cNvSpPr/>
          <p:nvPr/>
        </p:nvSpPr>
        <p:spPr>
          <a:xfrm>
            <a:off x="9240424" y="6155628"/>
            <a:ext cx="2621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>
                <a:solidFill>
                  <a:srgbClr val="FFC000"/>
                </a:solidFill>
                <a:effectLst>
                  <a:outerShdw blurRad="50800" dist="38100" algn="l" rotWithShape="0">
                    <a:srgbClr val="0070C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info@ro</a:t>
            </a:r>
            <a:r>
              <a:rPr lang="ru-RU" sz="2400" b="1" i="1" dirty="0" smtClean="0">
                <a:solidFill>
                  <a:srgbClr val="FFC000"/>
                </a:solidFill>
                <a:effectLst>
                  <a:outerShdw blurRad="50800" dist="38100" algn="l" rotWithShape="0">
                    <a:srgbClr val="0070C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2400" b="1" i="1" dirty="0" smtClean="0">
                <a:solidFill>
                  <a:srgbClr val="FFC000"/>
                </a:solidFill>
                <a:effectLst>
                  <a:outerShdw blurRad="50800" dist="38100" algn="l" rotWithShape="0">
                    <a:srgbClr val="0070C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.fss.ru</a:t>
            </a:r>
            <a:endParaRPr lang="ru-RU" sz="24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041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4CBA8FDC-64B0-47F2-A410-F4FFEF6958F0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BD23FCD-9436-4A2C-99B3-9B6F6DC0BE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421035B-E035-4988-B65B-34D3F1886A28}"/>
              </a:ext>
            </a:extLst>
          </p:cNvPr>
          <p:cNvSpPr txBox="1"/>
          <p:nvPr/>
        </p:nvSpPr>
        <p:spPr>
          <a:xfrm>
            <a:off x="2054966" y="465635"/>
            <a:ext cx="8470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</a:t>
            </a:r>
            <a:endParaRPr lang="ru-RU" sz="1400" b="1" dirty="0" smtClean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УДМУРТСКОЙ РЕСПУБЛИКЕ</a:t>
            </a:r>
          </a:p>
        </p:txBody>
      </p:sp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xmlns="" id="{B1516B4B-7E92-445A-9EDC-8891323344B1}"/>
              </a:ext>
            </a:extLst>
          </p:cNvPr>
          <p:cNvSpPr/>
          <p:nvPr/>
        </p:nvSpPr>
        <p:spPr>
          <a:xfrm>
            <a:off x="0" y="5220364"/>
            <a:ext cx="6290268" cy="1637636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9732BC42-8FB7-4FA8-85FA-E724F576C1F3}"/>
              </a:ext>
            </a:extLst>
          </p:cNvPr>
          <p:cNvSpPr/>
          <p:nvPr/>
        </p:nvSpPr>
        <p:spPr>
          <a:xfrm rot="16200000">
            <a:off x="6305911" y="971910"/>
            <a:ext cx="2363574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B4C0B98B-9162-42D7-9A40-36786EA1A4D5}"/>
              </a:ext>
            </a:extLst>
          </p:cNvPr>
          <p:cNvSpPr/>
          <p:nvPr/>
        </p:nvSpPr>
        <p:spPr>
          <a:xfrm>
            <a:off x="1" y="985871"/>
            <a:ext cx="12191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 выплаты пособий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E09F003F-7260-4715-BBE9-BB8E972C29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15" y="2749876"/>
            <a:ext cx="1358969" cy="110141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0403D6D4-A64E-4121-B8A1-9E579E2E494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60" y="1446184"/>
            <a:ext cx="1358969" cy="110141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97186BB6-E4CE-41AA-9D07-968802D38CC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62" y="5377538"/>
            <a:ext cx="1295241" cy="1138492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5359BA46-91DA-45FD-AC81-409B4A7DAC0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15" y="4095104"/>
            <a:ext cx="1299505" cy="1141779"/>
          </a:xfrm>
          <a:prstGeom prst="rect">
            <a:avLst/>
          </a:prstGeom>
        </p:spPr>
      </p:pic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xmlns="" id="{C81E9FE3-626A-45C6-9074-3172AFE129A2}"/>
              </a:ext>
            </a:extLst>
          </p:cNvPr>
          <p:cNvSpPr/>
          <p:nvPr/>
        </p:nvSpPr>
        <p:spPr>
          <a:xfrm>
            <a:off x="2391143" y="1509092"/>
            <a:ext cx="7430610" cy="83427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B320E576-3C17-40CB-86ED-C938DA7BB30F}"/>
              </a:ext>
            </a:extLst>
          </p:cNvPr>
          <p:cNvSpPr/>
          <p:nvPr/>
        </p:nvSpPr>
        <p:spPr>
          <a:xfrm>
            <a:off x="2391141" y="1473617"/>
            <a:ext cx="743061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РАБОТНИК (застрахованное лицо)</a:t>
            </a:r>
          </a:p>
          <a:p>
            <a:pPr lvl="0"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Заявление и документы, необходимые для </a:t>
            </a:r>
          </a:p>
          <a:p>
            <a:pPr lvl="0"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назначения и выплаты пособия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586FCE8D-38E9-4EA4-ACD8-5526B5E95458}"/>
              </a:ext>
            </a:extLst>
          </p:cNvPr>
          <p:cNvSpPr/>
          <p:nvPr/>
        </p:nvSpPr>
        <p:spPr>
          <a:xfrm>
            <a:off x="2391142" y="2533003"/>
            <a:ext cx="7430610" cy="92333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3303AF50-5EF8-4EE5-B2FE-F4D80FAE0A9E}"/>
              </a:ext>
            </a:extLst>
          </p:cNvPr>
          <p:cNvSpPr/>
          <p:nvPr/>
        </p:nvSpPr>
        <p:spPr>
          <a:xfrm>
            <a:off x="2391141" y="2567226"/>
            <a:ext cx="743061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РАБОТОДАТЕЛЬ (страхователь)</a:t>
            </a:r>
          </a:p>
          <a:p>
            <a:pPr lvl="0"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Заявления, документы, необходимые для назначения и </a:t>
            </a:r>
          </a:p>
          <a:p>
            <a:pPr lvl="0"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выплаты пособия и опись или электронный реестр сведений</a:t>
            </a: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xmlns="" id="{46162890-06F6-48C7-B14B-41B960BBE9B0}"/>
              </a:ext>
            </a:extLst>
          </p:cNvPr>
          <p:cNvSpPr/>
          <p:nvPr/>
        </p:nvSpPr>
        <p:spPr>
          <a:xfrm>
            <a:off x="8429210" y="1640929"/>
            <a:ext cx="3188896" cy="76055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xmlns="" id="{B6CC2AD0-7BE4-43BE-857F-B8E49B45159E}"/>
              </a:ext>
            </a:extLst>
          </p:cNvPr>
          <p:cNvSpPr/>
          <p:nvPr/>
        </p:nvSpPr>
        <p:spPr>
          <a:xfrm>
            <a:off x="9129480" y="2759441"/>
            <a:ext cx="2488626" cy="41059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B3F327A6-32E1-4809-A99F-8F7927552062}"/>
              </a:ext>
            </a:extLst>
          </p:cNvPr>
          <p:cNvSpPr/>
          <p:nvPr/>
        </p:nvSpPr>
        <p:spPr>
          <a:xfrm>
            <a:off x="8499293" y="1618871"/>
            <a:ext cx="31188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 позднее 6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мес. после 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окончания страхового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случая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FA62B747-4D99-438B-A16F-F509A8865250}"/>
              </a:ext>
            </a:extLst>
          </p:cNvPr>
          <p:cNvSpPr/>
          <p:nvPr/>
        </p:nvSpPr>
        <p:spPr>
          <a:xfrm>
            <a:off x="9224907" y="2789962"/>
            <a:ext cx="226908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календарных дней</a:t>
            </a:r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3E9C9888-F243-4278-86BE-622AAD64198A}"/>
              </a:ext>
            </a:extLst>
          </p:cNvPr>
          <p:cNvCxnSpPr>
            <a:cxnSpLocks/>
          </p:cNvCxnSpPr>
          <p:nvPr/>
        </p:nvCxnSpPr>
        <p:spPr>
          <a:xfrm>
            <a:off x="6041648" y="2343365"/>
            <a:ext cx="0" cy="22386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xmlns="" id="{FC1B0504-B58E-4496-91EE-E182972EFB06}"/>
              </a:ext>
            </a:extLst>
          </p:cNvPr>
          <p:cNvSpPr/>
          <p:nvPr/>
        </p:nvSpPr>
        <p:spPr>
          <a:xfrm>
            <a:off x="3416432" y="3650292"/>
            <a:ext cx="5323135" cy="46263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0901422B-E4A4-4614-9AD5-E8579F5116C7}"/>
              </a:ext>
            </a:extLst>
          </p:cNvPr>
          <p:cNvSpPr/>
          <p:nvPr/>
        </p:nvSpPr>
        <p:spPr>
          <a:xfrm>
            <a:off x="3587460" y="3708876"/>
            <a:ext cx="50170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6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 представлены не в полном объеме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xmlns="" id="{9D479C84-8B09-42ED-91F1-D97B7DA9666D}"/>
              </a:ext>
            </a:extLst>
          </p:cNvPr>
          <p:cNvCxnSpPr>
            <a:cxnSpLocks/>
            <a:endCxn id="33" idx="0"/>
          </p:cNvCxnSpPr>
          <p:nvPr/>
        </p:nvCxnSpPr>
        <p:spPr>
          <a:xfrm>
            <a:off x="6041648" y="4108036"/>
            <a:ext cx="0" cy="17054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xmlns="" id="{4AA74882-7CF3-4100-9A2E-5138559A2434}"/>
              </a:ext>
            </a:extLst>
          </p:cNvPr>
          <p:cNvCxnSpPr>
            <a:cxnSpLocks/>
          </p:cNvCxnSpPr>
          <p:nvPr/>
        </p:nvCxnSpPr>
        <p:spPr>
          <a:xfrm>
            <a:off x="6041648" y="3456333"/>
            <a:ext cx="0" cy="22386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: скругленные углы 32">
            <a:extLst>
              <a:ext uri="{FF2B5EF4-FFF2-40B4-BE49-F238E27FC236}">
                <a16:creationId xmlns:a16="http://schemas.microsoft.com/office/drawing/2014/main" xmlns="" id="{5117C224-53AB-4FBF-BB12-2716BEC77AF0}"/>
              </a:ext>
            </a:extLst>
          </p:cNvPr>
          <p:cNvSpPr/>
          <p:nvPr/>
        </p:nvSpPr>
        <p:spPr>
          <a:xfrm>
            <a:off x="4879055" y="4278580"/>
            <a:ext cx="2325186" cy="50213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B6639D68-08A7-4306-AA33-CB0B4CCC1260}"/>
              </a:ext>
            </a:extLst>
          </p:cNvPr>
          <p:cNvSpPr/>
          <p:nvPr/>
        </p:nvSpPr>
        <p:spPr>
          <a:xfrm>
            <a:off x="5379992" y="4337072"/>
            <a:ext cx="13233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Извещение</a:t>
            </a:r>
          </a:p>
        </p:txBody>
      </p:sp>
      <p:sp>
        <p:nvSpPr>
          <p:cNvPr id="36" name="Прямоугольник: скругленные углы 35">
            <a:extLst>
              <a:ext uri="{FF2B5EF4-FFF2-40B4-BE49-F238E27FC236}">
                <a16:creationId xmlns:a16="http://schemas.microsoft.com/office/drawing/2014/main" xmlns="" id="{A19D45EC-A93F-47F2-ABBE-F86DA7586234}"/>
              </a:ext>
            </a:extLst>
          </p:cNvPr>
          <p:cNvSpPr/>
          <p:nvPr/>
        </p:nvSpPr>
        <p:spPr>
          <a:xfrm>
            <a:off x="6905940" y="4289674"/>
            <a:ext cx="1988472" cy="41059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3C9FFB7B-C43B-4BF6-9996-727A0B265E37}"/>
              </a:ext>
            </a:extLst>
          </p:cNvPr>
          <p:cNvSpPr/>
          <p:nvPr/>
        </p:nvSpPr>
        <p:spPr>
          <a:xfrm>
            <a:off x="7028783" y="4309937"/>
            <a:ext cx="17427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5 рабочих дней</a:t>
            </a:r>
          </a:p>
        </p:txBody>
      </p:sp>
      <p:sp>
        <p:nvSpPr>
          <p:cNvPr id="38" name="Прямоугольник: скругленные углы 37">
            <a:extLst>
              <a:ext uri="{FF2B5EF4-FFF2-40B4-BE49-F238E27FC236}">
                <a16:creationId xmlns:a16="http://schemas.microsoft.com/office/drawing/2014/main" xmlns="" id="{DD662F98-A2C0-4EA7-88E6-22A503451D2D}"/>
              </a:ext>
            </a:extLst>
          </p:cNvPr>
          <p:cNvSpPr/>
          <p:nvPr/>
        </p:nvSpPr>
        <p:spPr>
          <a:xfrm>
            <a:off x="4879054" y="4866018"/>
            <a:ext cx="2325186" cy="11582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xmlns="" id="{0F697F2A-C6DB-4B55-865B-80BA4BF0D9F4}"/>
              </a:ext>
            </a:extLst>
          </p:cNvPr>
          <p:cNvSpPr/>
          <p:nvPr/>
        </p:nvSpPr>
        <p:spPr>
          <a:xfrm>
            <a:off x="4915406" y="4913590"/>
            <a:ext cx="232518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Страхователь предоставляет недостающие документы</a:t>
            </a:r>
          </a:p>
        </p:txBody>
      </p: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xmlns="" id="{97BDEA69-6629-4E68-9676-2585C35A54B2}"/>
              </a:ext>
            </a:extLst>
          </p:cNvPr>
          <p:cNvCxnSpPr>
            <a:cxnSpLocks/>
          </p:cNvCxnSpPr>
          <p:nvPr/>
        </p:nvCxnSpPr>
        <p:spPr>
          <a:xfrm>
            <a:off x="6035192" y="4780718"/>
            <a:ext cx="0" cy="17054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: скругленные углы 42">
            <a:extLst>
              <a:ext uri="{FF2B5EF4-FFF2-40B4-BE49-F238E27FC236}">
                <a16:creationId xmlns:a16="http://schemas.microsoft.com/office/drawing/2014/main" xmlns="" id="{2C5B048C-C26F-454B-984A-4FE5649377C9}"/>
              </a:ext>
            </a:extLst>
          </p:cNvPr>
          <p:cNvSpPr/>
          <p:nvPr/>
        </p:nvSpPr>
        <p:spPr>
          <a:xfrm>
            <a:off x="6905939" y="5247221"/>
            <a:ext cx="1988472" cy="41059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xmlns="" id="{345A6080-3369-44E3-A619-22D433A61C7C}"/>
              </a:ext>
            </a:extLst>
          </p:cNvPr>
          <p:cNvSpPr/>
          <p:nvPr/>
        </p:nvSpPr>
        <p:spPr>
          <a:xfrm>
            <a:off x="7028783" y="5231834"/>
            <a:ext cx="17427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5 рабочих дней</a:t>
            </a:r>
          </a:p>
        </p:txBody>
      </p:sp>
    </p:spTree>
    <p:extLst>
      <p:ext uri="{BB962C8B-B14F-4D97-AF65-F5344CB8AC3E}">
        <p14:creationId xmlns:p14="http://schemas.microsoft.com/office/powerpoint/2010/main" val="2348888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9A0A626E-3934-45B2-A9D7-7D7292514C68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BB269ED-3AAC-4846-8997-A5F1EB7BFE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9841A7F-2B52-4ACE-99C0-DB75967C60C6}"/>
              </a:ext>
            </a:extLst>
          </p:cNvPr>
          <p:cNvSpPr txBox="1"/>
          <p:nvPr/>
        </p:nvSpPr>
        <p:spPr>
          <a:xfrm>
            <a:off x="2054966" y="465635"/>
            <a:ext cx="8470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</a:t>
            </a:r>
            <a:endParaRPr lang="ru-RU" sz="1400" b="1" dirty="0" smtClean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УДМУРТСКОЙ РЕСПУБЛИКЕ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DC2EAE8D-3E56-4BE5-81CC-9FF09FFD9BF7}"/>
              </a:ext>
            </a:extLst>
          </p:cNvPr>
          <p:cNvSpPr/>
          <p:nvPr/>
        </p:nvSpPr>
        <p:spPr>
          <a:xfrm>
            <a:off x="0" y="1165266"/>
            <a:ext cx="12191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Причины возврата платежей</a:t>
            </a:r>
            <a:endParaRPr lang="ru-RU" sz="2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981C249D-2425-40F4-A6A7-DB88A96BBD7D}"/>
              </a:ext>
            </a:extLst>
          </p:cNvPr>
          <p:cNvSpPr/>
          <p:nvPr/>
        </p:nvSpPr>
        <p:spPr>
          <a:xfrm>
            <a:off x="0" y="5220364"/>
            <a:ext cx="6290268" cy="1637636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>
            <a:extLst>
              <a:ext uri="{FF2B5EF4-FFF2-40B4-BE49-F238E27FC236}">
                <a16:creationId xmlns:a16="http://schemas.microsoft.com/office/drawing/2014/main" xmlns="" id="{B0266B17-9ED5-48AA-8E24-B78DD21E2F17}"/>
              </a:ext>
            </a:extLst>
          </p:cNvPr>
          <p:cNvSpPr/>
          <p:nvPr/>
        </p:nvSpPr>
        <p:spPr>
          <a:xfrm rot="16200000">
            <a:off x="6305911" y="976863"/>
            <a:ext cx="2363574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9413EEC4-0E45-4585-9F75-9804991913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2161" y="5223296"/>
            <a:ext cx="1972324" cy="1445447"/>
          </a:xfrm>
          <a:prstGeom prst="rect">
            <a:avLst/>
          </a:prstGeom>
        </p:spPr>
      </p:pic>
      <p:graphicFrame>
        <p:nvGraphicFramePr>
          <p:cNvPr id="26" name="Group 1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002376"/>
              </p:ext>
            </p:extLst>
          </p:nvPr>
        </p:nvGraphicFramePr>
        <p:xfrm>
          <a:off x="1531499" y="1812311"/>
          <a:ext cx="9810305" cy="4038599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26681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576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84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581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Карта «Мир»</a:t>
                      </a: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Банковский счёт</a:t>
                      </a: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Почтовый перевод</a:t>
                      </a: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3518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Ошибка в дате рождения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Не обновлены персональные данные в банке (ФИО, паспортные данные)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Истёк срок хранения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018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Ошибка в номере карты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БИК банка не соответствует названию банка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Ошибка в индексе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8919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7" marB="4572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Ошибки в счёте получателя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Сведения о месте жительства (пребывания) не соответствуют КЛАДР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082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7" marB="4572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Необходимы дополнительные сведения о номере карты (ВТБ, Яндекс деньги, Киви банк )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7" marB="45727" horzOverflow="overflow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6641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429521C0-1D85-4727-9A86-80813633695C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5D53779-2FCD-406C-9118-B654E5DE25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2F5DA1B-985C-4E47-90CB-C1F03D983946}"/>
              </a:ext>
            </a:extLst>
          </p:cNvPr>
          <p:cNvSpPr txBox="1"/>
          <p:nvPr/>
        </p:nvSpPr>
        <p:spPr>
          <a:xfrm>
            <a:off x="2054966" y="465635"/>
            <a:ext cx="8470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</a:t>
            </a:r>
            <a:endParaRPr lang="ru-RU" sz="1400" b="1" dirty="0" smtClean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УДМУРТСКОЙ РЕСПУБЛИКЕ</a:t>
            </a:r>
          </a:p>
        </p:txBody>
      </p:sp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xmlns="" id="{91FA89AF-8315-4792-995F-825D6A494338}"/>
              </a:ext>
            </a:extLst>
          </p:cNvPr>
          <p:cNvSpPr/>
          <p:nvPr/>
        </p:nvSpPr>
        <p:spPr>
          <a:xfrm>
            <a:off x="0" y="5220364"/>
            <a:ext cx="6290268" cy="1637636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548E7218-1EFF-4AF4-B712-ACC38EF08CF2}"/>
              </a:ext>
            </a:extLst>
          </p:cNvPr>
          <p:cNvSpPr/>
          <p:nvPr/>
        </p:nvSpPr>
        <p:spPr>
          <a:xfrm rot="16200000">
            <a:off x="6305911" y="976863"/>
            <a:ext cx="2363574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xmlns="" id="{77F4F6ED-E5C7-4950-9C16-565E418AEC86}"/>
              </a:ext>
            </a:extLst>
          </p:cNvPr>
          <p:cNvSpPr/>
          <p:nvPr/>
        </p:nvSpPr>
        <p:spPr>
          <a:xfrm>
            <a:off x="1332834" y="2486025"/>
            <a:ext cx="9297511" cy="3038962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18900000" algn="bl" rotWithShape="0">
              <a:schemeClr val="accent5">
                <a:lumMod val="60000"/>
                <a:lumOff val="4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87A7CD85-035F-498D-81EB-88611C3F4840}"/>
              </a:ext>
            </a:extLst>
          </p:cNvPr>
          <p:cNvSpPr/>
          <p:nvPr/>
        </p:nvSpPr>
        <p:spPr>
          <a:xfrm>
            <a:off x="1860698" y="1382633"/>
            <a:ext cx="83794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Ошибки при заполнении персональных данных получателя:</a:t>
            </a:r>
            <a:endParaRPr lang="ru-RU" sz="2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1520824" y="2939239"/>
            <a:ext cx="825182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 eaLnBrk="1" hangingPunct="1"/>
            <a:endParaRPr lang="ru-RU" altLang="ru-RU" sz="2400" b="1" dirty="0">
              <a:solidFill>
                <a:srgbClr val="8A0000"/>
              </a:solidFill>
              <a:latin typeface="Times New Roman" pitchFamily="18" charset="0"/>
            </a:endParaRP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2200" dirty="0">
                <a:solidFill>
                  <a:schemeClr val="accent5">
                    <a:lumMod val="75000"/>
                  </a:schemeClr>
                </a:solidFill>
                <a:latin typeface="Segoe UI Semibold" pitchFamily="34" charset="0"/>
              </a:rPr>
              <a:t>отсутствует ИНН застрахованного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2200" dirty="0">
                <a:solidFill>
                  <a:schemeClr val="accent5">
                    <a:lumMod val="75000"/>
                  </a:schemeClr>
                </a:solidFill>
                <a:latin typeface="Segoe UI Semibold" pitchFamily="34" charset="0"/>
              </a:rPr>
              <a:t>устаревшие паспортные данные (20 и 45 лет)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2200" dirty="0">
                <a:solidFill>
                  <a:schemeClr val="accent5">
                    <a:lumMod val="75000"/>
                  </a:schemeClr>
                </a:solidFill>
                <a:latin typeface="Segoe UI Semibold" pitchFamily="34" charset="0"/>
              </a:rPr>
              <a:t>ошибки в ФИО застрахованного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2200" dirty="0">
                <a:solidFill>
                  <a:schemeClr val="accent5">
                    <a:lumMod val="75000"/>
                  </a:schemeClr>
                </a:solidFill>
                <a:latin typeface="Segoe UI Semibold" pitchFamily="34" charset="0"/>
              </a:rPr>
              <a:t>указаны чужие реквизиты для перечисления пособий</a:t>
            </a:r>
          </a:p>
        </p:txBody>
      </p:sp>
    </p:spTree>
    <p:extLst>
      <p:ext uri="{BB962C8B-B14F-4D97-AF65-F5344CB8AC3E}">
        <p14:creationId xmlns:p14="http://schemas.microsoft.com/office/powerpoint/2010/main" val="1371994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999BB325-35C0-4561-B262-9510015A709C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26DAA59-855F-43E4-AD88-8194E4C846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903FEC3-2420-4FB3-AC6F-92CDAB906289}"/>
              </a:ext>
            </a:extLst>
          </p:cNvPr>
          <p:cNvSpPr txBox="1"/>
          <p:nvPr/>
        </p:nvSpPr>
        <p:spPr>
          <a:xfrm>
            <a:off x="2054966" y="465635"/>
            <a:ext cx="8470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</a:t>
            </a:r>
            <a:endParaRPr lang="ru-RU" sz="1400" b="1" dirty="0" smtClean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УДМУРТСКОЙ РЕСПУБЛИКЕ</a:t>
            </a:r>
          </a:p>
        </p:txBody>
      </p:sp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xmlns="" id="{1BCAEB85-D905-4C5B-B32E-23106344F1AA}"/>
              </a:ext>
            </a:extLst>
          </p:cNvPr>
          <p:cNvSpPr/>
          <p:nvPr/>
        </p:nvSpPr>
        <p:spPr>
          <a:xfrm>
            <a:off x="0" y="5220364"/>
            <a:ext cx="6290268" cy="1637636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D16AF72F-C670-45E0-8F98-56A98DFF4384}"/>
              </a:ext>
            </a:extLst>
          </p:cNvPr>
          <p:cNvSpPr/>
          <p:nvPr/>
        </p:nvSpPr>
        <p:spPr>
          <a:xfrm rot="16200000">
            <a:off x="6237723" y="908676"/>
            <a:ext cx="2499949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7EAB51A7-F045-420D-B7A7-426D9EA5D329}"/>
              </a:ext>
            </a:extLst>
          </p:cNvPr>
          <p:cNvSpPr/>
          <p:nvPr/>
        </p:nvSpPr>
        <p:spPr>
          <a:xfrm>
            <a:off x="-1" y="1019104"/>
            <a:ext cx="12191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Ошибки при оформлении листка нетрудоспособности</a:t>
            </a:r>
            <a:endParaRPr lang="ru-RU" sz="2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700433" y="1473807"/>
            <a:ext cx="10791130" cy="521681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42000">
                <a:srgbClr val="F6F7FD"/>
              </a:gs>
              <a:gs pos="98000">
                <a:schemeClr val="accent1">
                  <a:tint val="44500"/>
                  <a:satMod val="160000"/>
                  <a:lumMod val="2000"/>
                  <a:lumOff val="98000"/>
                  <a:alpha val="18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  <a:effectLst/>
        </p:spPr>
        <p:txBody>
          <a:bodyPr wrap="square" lIns="54000" rIns="54000" anchor="ctr">
            <a:spAutoFit/>
          </a:bodyPr>
          <a:lstStyle/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600" b="1" dirty="0" smtClean="0">
                <a:latin typeface="Segoe UI Semibold" pitchFamily="34" charset="0"/>
              </a:rPr>
              <a:t>При </a:t>
            </a:r>
            <a:r>
              <a:rPr lang="ru-RU" altLang="ru-RU" sz="1600" b="1" dirty="0">
                <a:latin typeface="Segoe UI Semibold" pitchFamily="34" charset="0"/>
              </a:rPr>
              <a:t>сроке временной нетрудоспособности, превышающем 15 календарных дней, отсутствует подпись председателя врачебной </a:t>
            </a:r>
            <a:r>
              <a:rPr lang="ru-RU" altLang="ru-RU" sz="1600" b="1" dirty="0" smtClean="0">
                <a:latin typeface="Segoe UI Semibold" pitchFamily="34" charset="0"/>
              </a:rPr>
              <a:t>комиссией </a:t>
            </a:r>
            <a:r>
              <a:rPr lang="ru-RU" altLang="ru-RU" sz="1500" b="1" dirty="0" smtClean="0">
                <a:latin typeface="Segoe UI Semibold" pitchFamily="34" charset="0"/>
              </a:rPr>
              <a:t>(нарушен п.13 Приказа </a:t>
            </a:r>
            <a:r>
              <a:rPr lang="ru-RU" altLang="ru-RU" sz="1500" b="1" dirty="0" err="1">
                <a:latin typeface="Segoe UI Semibold" pitchFamily="34" charset="0"/>
              </a:rPr>
              <a:t>Минздравсоцразвития</a:t>
            </a:r>
            <a:r>
              <a:rPr lang="ru-RU" altLang="ru-RU" sz="1500" b="1" dirty="0">
                <a:latin typeface="Segoe UI Semibold" pitchFamily="34" charset="0"/>
              </a:rPr>
              <a:t> России от 29.06.2011 N 624н</a:t>
            </a:r>
            <a:r>
              <a:rPr lang="ru-RU" altLang="ru-RU" sz="1500" b="1" dirty="0" smtClean="0">
                <a:latin typeface="Segoe UI Semibold" pitchFamily="34" charset="0"/>
              </a:rPr>
              <a:t>);</a:t>
            </a:r>
          </a:p>
          <a:p>
            <a:pPr eaLnBrk="1" hangingPunct="1"/>
            <a:endParaRPr lang="ru-RU" altLang="ru-RU" sz="1600" b="1" dirty="0" smtClean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600" b="1" dirty="0" smtClean="0">
                <a:latin typeface="Segoe UI Semibold" pitchFamily="34" charset="0"/>
              </a:rPr>
              <a:t>При </a:t>
            </a:r>
            <a:r>
              <a:rPr lang="ru-RU" altLang="ru-RU" sz="1600" b="1" dirty="0">
                <a:latin typeface="Segoe UI Semibold" pitchFamily="34" charset="0"/>
              </a:rPr>
              <a:t>стационарном лечении листок нетрудоспособности выдан не в день выписки из </a:t>
            </a:r>
            <a:r>
              <a:rPr lang="ru-RU" altLang="ru-RU" sz="1600" b="1" dirty="0" smtClean="0">
                <a:latin typeface="Segoe UI Semibold" pitchFamily="34" charset="0"/>
              </a:rPr>
              <a:t>стационара </a:t>
            </a:r>
            <a:r>
              <a:rPr lang="ru-RU" altLang="ru-RU" sz="1500" b="1" dirty="0">
                <a:latin typeface="Segoe UI Semibold" pitchFamily="34" charset="0"/>
              </a:rPr>
              <a:t>(нарушен п.19 </a:t>
            </a:r>
            <a:r>
              <a:rPr lang="ru-RU" altLang="ru-RU" sz="1500" b="1" dirty="0" smtClean="0">
                <a:latin typeface="Segoe UI Semibold" pitchFamily="34" charset="0"/>
              </a:rPr>
              <a:t>Приказа </a:t>
            </a:r>
            <a:r>
              <a:rPr lang="ru-RU" altLang="ru-RU" sz="1500" b="1" dirty="0" err="1">
                <a:latin typeface="Segoe UI Semibold" pitchFamily="34" charset="0"/>
              </a:rPr>
              <a:t>Минздравсоцразвития</a:t>
            </a:r>
            <a:r>
              <a:rPr lang="ru-RU" altLang="ru-RU" sz="1500" b="1" dirty="0">
                <a:latin typeface="Segoe UI Semibold" pitchFamily="34" charset="0"/>
              </a:rPr>
              <a:t> России от 29.06.2011 N 624н);</a:t>
            </a:r>
            <a:r>
              <a:rPr lang="ru-RU" altLang="ru-RU" sz="1600" b="1" dirty="0">
                <a:latin typeface="Segoe UI Semibold" pitchFamily="34" charset="0"/>
              </a:rPr>
              <a:t/>
            </a:r>
            <a:br>
              <a:rPr lang="ru-RU" altLang="ru-RU" sz="1600" b="1" dirty="0">
                <a:latin typeface="Segoe UI Semibold" pitchFamily="34" charset="0"/>
              </a:rPr>
            </a:br>
            <a:endParaRPr lang="ru-RU" altLang="ru-RU" sz="1600" b="1" dirty="0" smtClean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600" b="1" dirty="0" smtClean="0">
                <a:latin typeface="Segoe UI Semibold" pitchFamily="34" charset="0"/>
              </a:rPr>
              <a:t>При </a:t>
            </a:r>
            <a:r>
              <a:rPr lang="ru-RU" altLang="ru-RU" sz="1600" b="1" dirty="0">
                <a:latin typeface="Segoe UI Semibold" pitchFamily="34" charset="0"/>
              </a:rPr>
              <a:t>выписке гражданина после стационарного лечения листок нетрудоспособности продлен более 10 календарных </a:t>
            </a:r>
            <a:r>
              <a:rPr lang="ru-RU" altLang="ru-RU" sz="1600" b="1" dirty="0" smtClean="0">
                <a:latin typeface="Segoe UI Semibold" pitchFamily="34" charset="0"/>
              </a:rPr>
              <a:t>дней </a:t>
            </a:r>
            <a:r>
              <a:rPr lang="ru-RU" altLang="ru-RU" sz="1500" b="1" dirty="0">
                <a:latin typeface="Segoe UI Semibold" pitchFamily="34" charset="0"/>
              </a:rPr>
              <a:t>(нарушен п.19 </a:t>
            </a:r>
            <a:r>
              <a:rPr lang="ru-RU" altLang="ru-RU" sz="1500" b="1" dirty="0" smtClean="0">
                <a:latin typeface="Segoe UI Semibold" pitchFamily="34" charset="0"/>
              </a:rPr>
              <a:t>Приказа </a:t>
            </a:r>
            <a:r>
              <a:rPr lang="ru-RU" altLang="ru-RU" sz="1500" b="1" dirty="0" err="1">
                <a:latin typeface="Segoe UI Semibold" pitchFamily="34" charset="0"/>
              </a:rPr>
              <a:t>Минздравсоцразвития</a:t>
            </a:r>
            <a:r>
              <a:rPr lang="ru-RU" altLang="ru-RU" sz="1500" b="1" dirty="0">
                <a:latin typeface="Segoe UI Semibold" pitchFamily="34" charset="0"/>
              </a:rPr>
              <a:t> России от 29.06.2011 N 624н);</a:t>
            </a:r>
          </a:p>
          <a:p>
            <a:pPr eaLnBrk="1" hangingPunct="1"/>
            <a:endParaRPr lang="ru-RU" altLang="ru-RU" sz="1500" b="1" dirty="0" smtClean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600" b="1" dirty="0" smtClean="0">
                <a:latin typeface="Segoe UI Semibold" pitchFamily="34" charset="0"/>
              </a:rPr>
              <a:t>При </a:t>
            </a:r>
            <a:r>
              <a:rPr lang="ru-RU" altLang="ru-RU" sz="1600" b="1" dirty="0">
                <a:latin typeface="Segoe UI Semibold" pitchFamily="34" charset="0"/>
              </a:rPr>
              <a:t>установлении инвалидности срок временной нетрудоспособности не завершен датой, непосредственно предшествующей дню регистрации документов в учреждении МСЭ </a:t>
            </a:r>
            <a:r>
              <a:rPr lang="ru-RU" altLang="ru-RU" sz="1500" b="1" dirty="0">
                <a:latin typeface="Segoe UI Semibold" pitchFamily="34" charset="0"/>
              </a:rPr>
              <a:t>(нарушен п.28 </a:t>
            </a:r>
            <a:r>
              <a:rPr lang="ru-RU" altLang="ru-RU" sz="1500" b="1" dirty="0" smtClean="0">
                <a:latin typeface="Segoe UI Semibold" pitchFamily="34" charset="0"/>
              </a:rPr>
              <a:t>Приказа </a:t>
            </a:r>
            <a:r>
              <a:rPr lang="ru-RU" altLang="ru-RU" sz="1500" b="1" dirty="0" err="1" smtClean="0">
                <a:latin typeface="Segoe UI Semibold" pitchFamily="34" charset="0"/>
              </a:rPr>
              <a:t>Минздравсоцразвития</a:t>
            </a:r>
            <a:r>
              <a:rPr lang="ru-RU" altLang="ru-RU" sz="1500" b="1" dirty="0" smtClean="0">
                <a:latin typeface="Segoe UI Semibold" pitchFamily="34" charset="0"/>
              </a:rPr>
              <a:t> </a:t>
            </a:r>
            <a:r>
              <a:rPr lang="ru-RU" altLang="ru-RU" sz="1500" b="1" dirty="0">
                <a:latin typeface="Segoe UI Semibold" pitchFamily="34" charset="0"/>
              </a:rPr>
              <a:t>России от 29.06.2011 N 624н);</a:t>
            </a:r>
          </a:p>
          <a:p>
            <a:pPr eaLnBrk="1" hangingPunct="1"/>
            <a:endParaRPr lang="ru-RU" altLang="ru-RU" sz="1600" b="1" dirty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600" b="1" dirty="0">
                <a:latin typeface="Segoe UI Semibold" pitchFamily="34" charset="0"/>
              </a:rPr>
              <a:t>В случае осуществления ухода за больным ребенком, достигшим возраста 1 года и более в </a:t>
            </a:r>
            <a:r>
              <a:rPr lang="ru-RU" altLang="ru-RU" sz="1600" b="1" dirty="0" smtClean="0">
                <a:latin typeface="Segoe UI Semibold" pitchFamily="34" charset="0"/>
              </a:rPr>
              <a:t>строке </a:t>
            </a:r>
            <a:r>
              <a:rPr lang="ru-RU" altLang="ru-RU" sz="1600" b="1" dirty="0">
                <a:latin typeface="Segoe UI Semibold" pitchFamily="34" charset="0"/>
              </a:rPr>
              <a:t>"возраст (лет/мес.)" во вторых двух ячейках указан возраст ребенка в месяцах </a:t>
            </a:r>
            <a:r>
              <a:rPr lang="ru-RU" altLang="ru-RU" sz="1500" b="1" dirty="0">
                <a:latin typeface="Segoe UI Semibold" pitchFamily="34" charset="0"/>
              </a:rPr>
              <a:t>(нарушен п.58 </a:t>
            </a:r>
            <a:r>
              <a:rPr lang="ru-RU" altLang="ru-RU" sz="1500" b="1" dirty="0" smtClean="0">
                <a:latin typeface="Segoe UI Semibold" pitchFamily="34" charset="0"/>
              </a:rPr>
              <a:t>Приказа </a:t>
            </a:r>
            <a:r>
              <a:rPr lang="ru-RU" altLang="ru-RU" sz="1500" b="1" dirty="0" err="1">
                <a:latin typeface="Segoe UI Semibold" pitchFamily="34" charset="0"/>
              </a:rPr>
              <a:t>Минздравсоцразвития</a:t>
            </a:r>
            <a:r>
              <a:rPr lang="ru-RU" altLang="ru-RU" sz="1500" b="1" dirty="0">
                <a:latin typeface="Segoe UI Semibold" pitchFamily="34" charset="0"/>
              </a:rPr>
              <a:t> России от 29.06.2011 N 624н);</a:t>
            </a:r>
          </a:p>
          <a:p>
            <a:pPr eaLnBrk="1" hangingPunct="1">
              <a:buFontTx/>
              <a:buChar char="-"/>
            </a:pPr>
            <a:endParaRPr lang="ru-RU" altLang="ru-RU" sz="1600" b="1" dirty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600" b="1" dirty="0" smtClean="0">
                <a:latin typeface="Segoe UI Semibold" pitchFamily="34" charset="0"/>
              </a:rPr>
              <a:t>При </a:t>
            </a:r>
            <a:r>
              <a:rPr lang="ru-RU" altLang="ru-RU" sz="1600" b="1" dirty="0">
                <a:latin typeface="Segoe UI Semibold" pitchFamily="34" charset="0"/>
              </a:rPr>
              <a:t>оформлении дубликата листка нетрудоспособности в графах "С какого числа" и "По какое число" таблицы "Освобождение от работы" листок нетрудоспособности выдан не одной строкой за весь период нетрудоспособности (</a:t>
            </a:r>
            <a:r>
              <a:rPr lang="ru-RU" altLang="ru-RU" sz="1500" b="1" dirty="0">
                <a:latin typeface="Segoe UI Semibold" pitchFamily="34" charset="0"/>
              </a:rPr>
              <a:t>нарушен п.60 </a:t>
            </a:r>
            <a:r>
              <a:rPr lang="ru-RU" altLang="ru-RU" sz="1500" b="1" dirty="0" smtClean="0">
                <a:latin typeface="Segoe UI Semibold" pitchFamily="34" charset="0"/>
              </a:rPr>
              <a:t>Приказа </a:t>
            </a:r>
            <a:r>
              <a:rPr lang="ru-RU" altLang="ru-RU" sz="1500" b="1" dirty="0" err="1">
                <a:latin typeface="Segoe UI Semibold" pitchFamily="34" charset="0"/>
              </a:rPr>
              <a:t>Минздравсоцразвития</a:t>
            </a:r>
            <a:r>
              <a:rPr lang="ru-RU" altLang="ru-RU" sz="1500" b="1" dirty="0">
                <a:latin typeface="Segoe UI Semibold" pitchFamily="34" charset="0"/>
              </a:rPr>
              <a:t> России от 29.06.2011 N 624н</a:t>
            </a:r>
            <a:r>
              <a:rPr lang="ru-RU" altLang="ru-RU" sz="1600" b="1" dirty="0" smtClean="0">
                <a:latin typeface="Segoe UI Semibold" pitchFamily="34" charset="0"/>
              </a:rPr>
              <a:t>);</a:t>
            </a:r>
            <a:endParaRPr lang="ru-RU" altLang="ru-RU" sz="1400" b="1" dirty="0">
              <a:solidFill>
                <a:srgbClr val="B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34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73B9C132-1C36-4CD5-8FCA-461554DBF6F6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0289CF7-129D-46B9-B1E9-3459B700C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8A049B9-2AB0-4E44-9A8E-9FB31548199A}"/>
              </a:ext>
            </a:extLst>
          </p:cNvPr>
          <p:cNvSpPr txBox="1"/>
          <p:nvPr/>
        </p:nvSpPr>
        <p:spPr>
          <a:xfrm>
            <a:off x="2054966" y="465635"/>
            <a:ext cx="8470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</a:t>
            </a:r>
            <a:endParaRPr lang="ru-RU" sz="1400" b="1" dirty="0" smtClean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УДМУРТСКОЙ РЕСПУБЛИКЕ</a:t>
            </a:r>
          </a:p>
        </p:txBody>
      </p:sp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xmlns="" id="{CF943668-689B-45D6-B314-0F2F6E21B93B}"/>
              </a:ext>
            </a:extLst>
          </p:cNvPr>
          <p:cNvSpPr/>
          <p:nvPr/>
        </p:nvSpPr>
        <p:spPr>
          <a:xfrm>
            <a:off x="-1418" y="5233902"/>
            <a:ext cx="6290268" cy="1637636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171C281E-5A4A-4C2F-9114-1CDDEDDEC6EA}"/>
              </a:ext>
            </a:extLst>
          </p:cNvPr>
          <p:cNvSpPr/>
          <p:nvPr/>
        </p:nvSpPr>
        <p:spPr>
          <a:xfrm rot="16200000">
            <a:off x="6237723" y="903723"/>
            <a:ext cx="2499949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7CD59884-2C56-4906-BDCD-7554AB8D03C2}"/>
              </a:ext>
            </a:extLst>
          </p:cNvPr>
          <p:cNvSpPr/>
          <p:nvPr/>
        </p:nvSpPr>
        <p:spPr>
          <a:xfrm>
            <a:off x="0" y="1087987"/>
            <a:ext cx="12191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Ошибки по пособиям по временной нетрудоспособности</a:t>
            </a:r>
            <a:endParaRPr lang="ru-RU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595423" y="1662420"/>
            <a:ext cx="10844102" cy="506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1700" dirty="0" smtClean="0">
                <a:latin typeface="Segoe UI Semibold" pitchFamily="34" charset="0"/>
              </a:rPr>
              <a:t>изменена продолжительность </a:t>
            </a:r>
            <a:r>
              <a:rPr lang="ru-RU" altLang="ru-RU" sz="1700" dirty="0">
                <a:latin typeface="Segoe UI Semibold" pitchFamily="34" charset="0"/>
              </a:rPr>
              <a:t>страхового стажа в продолжении </a:t>
            </a:r>
            <a:r>
              <a:rPr lang="ru-RU" altLang="ru-RU" sz="1700" dirty="0" smtClean="0">
                <a:latin typeface="Segoe UI Semibold" pitchFamily="34" charset="0"/>
              </a:rPr>
              <a:t>листка нетрудоспособности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endParaRPr lang="ru-RU" altLang="ru-RU" sz="1700" dirty="0" smtClean="0">
              <a:latin typeface="Segoe UI Semibold" pitchFamily="34" charset="0"/>
            </a:endParaRP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1700" dirty="0" smtClean="0">
                <a:latin typeface="Segoe UI Semibold" pitchFamily="34" charset="0"/>
              </a:rPr>
              <a:t>заполнена </a:t>
            </a:r>
            <a:r>
              <a:rPr lang="ru-RU" altLang="ru-RU" sz="1700" dirty="0">
                <a:latin typeface="Segoe UI Semibold" pitchFamily="34" charset="0"/>
              </a:rPr>
              <a:t>графа «дата начала работы» при условии трудового договора более 6 </a:t>
            </a:r>
            <a:r>
              <a:rPr lang="ru-RU" altLang="ru-RU" sz="1700" dirty="0" smtClean="0">
                <a:latin typeface="Segoe UI Semibold" pitchFamily="34" charset="0"/>
              </a:rPr>
              <a:t>месяцев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endParaRPr lang="ru-RU" altLang="ru-RU" sz="1700" dirty="0">
              <a:latin typeface="Segoe UI Semibold" pitchFamily="34" charset="0"/>
            </a:endParaRP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1700" dirty="0">
                <a:latin typeface="Segoe UI Semibold" pitchFamily="34" charset="0"/>
              </a:rPr>
              <a:t>период оплаты указан с учётом 3-х дней </a:t>
            </a:r>
            <a:r>
              <a:rPr lang="ru-RU" altLang="ru-RU" sz="1700" dirty="0" smtClean="0">
                <a:latin typeface="Segoe UI Semibold" pitchFamily="34" charset="0"/>
              </a:rPr>
              <a:t>работодателя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endParaRPr lang="ru-RU" altLang="ru-RU" sz="1700" dirty="0">
              <a:latin typeface="Segoe UI Semibold" pitchFamily="34" charset="0"/>
            </a:endParaRP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1700" dirty="0">
                <a:latin typeface="Segoe UI Semibold" pitchFamily="34" charset="0"/>
              </a:rPr>
              <a:t>среднедневной размер </a:t>
            </a:r>
            <a:r>
              <a:rPr lang="ru-RU" altLang="ru-RU" sz="1700" dirty="0" smtClean="0">
                <a:latin typeface="Segoe UI Semibold" pitchFamily="34" charset="0"/>
              </a:rPr>
              <a:t>заработка </a:t>
            </a:r>
            <a:r>
              <a:rPr lang="ru-RU" altLang="ru-RU" sz="1700" dirty="0">
                <a:latin typeface="Segoe UI Semibold" pitchFamily="34" charset="0"/>
              </a:rPr>
              <a:t>указан с учётом процента по </a:t>
            </a:r>
            <a:r>
              <a:rPr lang="ru-RU" altLang="ru-RU" sz="1700" dirty="0" smtClean="0">
                <a:latin typeface="Segoe UI Semibold" pitchFamily="34" charset="0"/>
              </a:rPr>
              <a:t>стажу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endParaRPr lang="ru-RU" altLang="ru-RU" sz="1700" dirty="0">
              <a:latin typeface="Segoe UI Semibold" pitchFamily="34" charset="0"/>
            </a:endParaRP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1700" dirty="0">
                <a:latin typeface="Segoe UI Semibold" pitchFamily="34" charset="0"/>
              </a:rPr>
              <a:t>нестраховые периоды равны страховому стажу или неправомерное указание нестраховых </a:t>
            </a:r>
            <a:r>
              <a:rPr lang="ru-RU" altLang="ru-RU" sz="1700" dirty="0" smtClean="0">
                <a:latin typeface="Segoe UI Semibold" pitchFamily="34" charset="0"/>
              </a:rPr>
              <a:t>периодов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endParaRPr lang="ru-RU" altLang="ru-RU" sz="1700" dirty="0">
              <a:latin typeface="Segoe UI Semibold" pitchFamily="34" charset="0"/>
            </a:endParaRP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1700" dirty="0">
                <a:latin typeface="Segoe UI Semibold" pitchFamily="34" charset="0"/>
              </a:rPr>
              <a:t>указано количество календарных дней, используемых в текущем году по нетрудоспособности (только для инвалидов), а человек не </a:t>
            </a:r>
            <a:r>
              <a:rPr lang="ru-RU" altLang="ru-RU" sz="1700" dirty="0" smtClean="0">
                <a:latin typeface="Segoe UI Semibold" pitchFamily="34" charset="0"/>
              </a:rPr>
              <a:t>инвалид. Должен указываться код 45.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endParaRPr lang="ru-RU" altLang="ru-RU" sz="1700" dirty="0">
              <a:latin typeface="Segoe UI Semibold" pitchFamily="34" charset="0"/>
            </a:endParaRP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1700" dirty="0">
                <a:latin typeface="Segoe UI Semibold" pitchFamily="34" charset="0"/>
              </a:rPr>
              <a:t>в графе «ставка» указано меньше 1, а в графе «условия исчисления» не указан код </a:t>
            </a:r>
            <a:r>
              <a:rPr lang="ru-RU" altLang="ru-RU" sz="1700" dirty="0" smtClean="0">
                <a:latin typeface="Segoe UI Semibold" pitchFamily="34" charset="0"/>
              </a:rPr>
              <a:t>51</a:t>
            </a:r>
          </a:p>
          <a:p>
            <a:pPr eaLnBrk="1" hangingPunct="1"/>
            <a:endParaRPr lang="ru-RU" altLang="ru-RU" sz="1700" dirty="0">
              <a:latin typeface="Segoe UI Semibold" pitchFamily="34" charset="0"/>
            </a:endParaRP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1700" dirty="0">
                <a:latin typeface="Segoe UI Semibold" pitchFamily="34" charset="0"/>
              </a:rPr>
              <a:t>указан </a:t>
            </a:r>
            <a:r>
              <a:rPr lang="ru-RU" altLang="ru-RU" sz="1700" dirty="0" smtClean="0">
                <a:latin typeface="Segoe UI Semibold" pitchFamily="34" charset="0"/>
              </a:rPr>
              <a:t>неверный районный коэффициент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endParaRPr lang="ru-RU" altLang="ru-RU" sz="1700" dirty="0">
              <a:latin typeface="Segoe UI Semibold" pitchFamily="34" charset="0"/>
            </a:endParaRP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1700" dirty="0">
                <a:latin typeface="Segoe UI Semibold" pitchFamily="34" charset="0"/>
              </a:rPr>
              <a:t>неверный перенос сведений с листка нетрудоспособности в бухгалтерскую программу</a:t>
            </a:r>
          </a:p>
        </p:txBody>
      </p:sp>
    </p:spTree>
    <p:extLst>
      <p:ext uri="{BB962C8B-B14F-4D97-AF65-F5344CB8AC3E}">
        <p14:creationId xmlns:p14="http://schemas.microsoft.com/office/powerpoint/2010/main" val="2049114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84809489-D933-43CF-AE46-D460BB458F0C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836EB24-3D32-4338-B421-B4E5A52C73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F18FBF9-B1AF-467B-B040-CC9CB21F1461}"/>
              </a:ext>
            </a:extLst>
          </p:cNvPr>
          <p:cNvSpPr txBox="1"/>
          <p:nvPr/>
        </p:nvSpPr>
        <p:spPr>
          <a:xfrm>
            <a:off x="2054966" y="465635"/>
            <a:ext cx="8470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</a:t>
            </a:r>
            <a:endParaRPr lang="ru-RU" sz="1400" b="1" dirty="0" smtClean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УДМУРТСКОЙ РЕСПУБЛИКЕ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C9FD066C-606B-41DE-8AC1-AE78A26A14F1}"/>
              </a:ext>
            </a:extLst>
          </p:cNvPr>
          <p:cNvSpPr/>
          <p:nvPr/>
        </p:nvSpPr>
        <p:spPr>
          <a:xfrm>
            <a:off x="1" y="1305511"/>
            <a:ext cx="121919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Ошибки по пособиям по уходу </a:t>
            </a:r>
          </a:p>
          <a:p>
            <a:pPr algn="ctr"/>
            <a:r>
              <a:rPr lang="ru-RU" sz="28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больным членом семьи</a:t>
            </a:r>
            <a:endParaRPr lang="ru-RU" sz="2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7E93762C-90AE-4B58-8162-2BC7A6D86771}"/>
              </a:ext>
            </a:extLst>
          </p:cNvPr>
          <p:cNvSpPr/>
          <p:nvPr/>
        </p:nvSpPr>
        <p:spPr>
          <a:xfrm>
            <a:off x="-1418" y="5886112"/>
            <a:ext cx="6290268" cy="985426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>
            <a:extLst>
              <a:ext uri="{FF2B5EF4-FFF2-40B4-BE49-F238E27FC236}">
                <a16:creationId xmlns:a16="http://schemas.microsoft.com/office/drawing/2014/main" xmlns="" id="{8797065A-3F9D-47A0-B87F-F798B948A2FD}"/>
              </a:ext>
            </a:extLst>
          </p:cNvPr>
          <p:cNvSpPr/>
          <p:nvPr/>
        </p:nvSpPr>
        <p:spPr>
          <a:xfrm rot="16200000">
            <a:off x="6668880" y="1339832"/>
            <a:ext cx="1637636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37634" y="2697936"/>
            <a:ext cx="8496300" cy="2708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1700" dirty="0" smtClean="0">
                <a:latin typeface="Segoe UI Semibold" pitchFamily="34" charset="0"/>
              </a:rPr>
              <a:t>не </a:t>
            </a:r>
            <a:r>
              <a:rPr lang="ru-RU" altLang="ru-RU" sz="1700" dirty="0">
                <a:latin typeface="Segoe UI Semibold" pitchFamily="34" charset="0"/>
              </a:rPr>
              <a:t>указано отчество </a:t>
            </a:r>
            <a:r>
              <a:rPr lang="ru-RU" altLang="ru-RU" sz="1700" dirty="0" smtClean="0">
                <a:latin typeface="Segoe UI Semibold" pitchFamily="34" charset="0"/>
              </a:rPr>
              <a:t>ребёнка (столбец 20 Реестра по ВН, </a:t>
            </a:r>
            <a:r>
              <a:rPr lang="ru-RU" altLang="ru-RU" sz="1700" dirty="0" err="1" smtClean="0">
                <a:latin typeface="Segoe UI Semibold" pitchFamily="34" charset="0"/>
              </a:rPr>
              <a:t>БиР</a:t>
            </a:r>
            <a:r>
              <a:rPr lang="ru-RU" altLang="ru-RU" sz="1700" dirty="0" smtClean="0">
                <a:latin typeface="Segoe UI Semibold" pitchFamily="34" charset="0"/>
              </a:rPr>
              <a:t>, РС 579 Приказ ФСС)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endParaRPr lang="ru-RU" altLang="ru-RU" sz="1700" dirty="0">
              <a:latin typeface="Segoe UI Semibold" pitchFamily="34" charset="0"/>
            </a:endParaRP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1700" dirty="0">
                <a:latin typeface="Segoe UI Semibold" pitchFamily="34" charset="0"/>
              </a:rPr>
              <a:t>не указана родственная </a:t>
            </a:r>
            <a:r>
              <a:rPr lang="ru-RU" altLang="ru-RU" sz="1700" dirty="0" smtClean="0">
                <a:latin typeface="Segoe UI Semibold" pitchFamily="34" charset="0"/>
              </a:rPr>
              <a:t>связь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endParaRPr lang="ru-RU" altLang="ru-RU" sz="1700" dirty="0">
              <a:latin typeface="Segoe UI Semibold" pitchFamily="34" charset="0"/>
            </a:endParaRP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1700" dirty="0" smtClean="0">
                <a:latin typeface="Segoe UI Semibold" pitchFamily="34" charset="0"/>
              </a:rPr>
              <a:t>возраст </a:t>
            </a:r>
            <a:r>
              <a:rPr lang="ru-RU" altLang="ru-RU" sz="1700" dirty="0">
                <a:latin typeface="Segoe UI Semibold" pitchFamily="34" charset="0"/>
              </a:rPr>
              <a:t>(лет/месяцев) – количество месяцев указывается только по уходу за ребёнком до 1 </a:t>
            </a:r>
            <a:r>
              <a:rPr lang="ru-RU" altLang="ru-RU" sz="1700" dirty="0" smtClean="0">
                <a:latin typeface="Segoe UI Semibold" pitchFamily="34" charset="0"/>
              </a:rPr>
              <a:t>года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endParaRPr lang="ru-RU" altLang="ru-RU" sz="1700" dirty="0">
              <a:latin typeface="Segoe UI Semibold" pitchFamily="34" charset="0"/>
            </a:endParaRP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ru-RU" altLang="ru-RU" sz="1700" dirty="0">
                <a:latin typeface="Segoe UI Semibold" pitchFamily="34" charset="0"/>
              </a:rPr>
              <a:t>при расчёте по уходу за больным членом семьи 3 дня относят за счёт работодателя</a:t>
            </a:r>
          </a:p>
        </p:txBody>
      </p:sp>
    </p:spTree>
    <p:extLst>
      <p:ext uri="{BB962C8B-B14F-4D97-AF65-F5344CB8AC3E}">
        <p14:creationId xmlns:p14="http://schemas.microsoft.com/office/powerpoint/2010/main" val="3387020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70A46AE3-0DEA-40FA-8F11-010781BA7015}"/>
              </a:ext>
            </a:extLst>
          </p:cNvPr>
          <p:cNvSpPr/>
          <p:nvPr/>
        </p:nvSpPr>
        <p:spPr>
          <a:xfrm>
            <a:off x="595423" y="118786"/>
            <a:ext cx="1265275" cy="11464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447E05D-BA16-4019-87C0-28B6124778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0" y="118786"/>
            <a:ext cx="1140279" cy="101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0FDBF30-10CD-4B56-AA0D-E9F262A6FA3F}"/>
              </a:ext>
            </a:extLst>
          </p:cNvPr>
          <p:cNvSpPr txBox="1"/>
          <p:nvPr/>
        </p:nvSpPr>
        <p:spPr>
          <a:xfrm>
            <a:off x="2054966" y="465635"/>
            <a:ext cx="8470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– РЕГИОНАЛЬНОЕ ОТДЕЛЕНИЕ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ФОНДА СОЦИАЛЬНОГО СТРАХОВАНИЯ РОССИЙСКОЙ ФЕДЕРАЦИИ </a:t>
            </a:r>
            <a:endParaRPr lang="ru-RU" sz="1400" b="1" dirty="0" smtClean="0">
              <a:solidFill>
                <a:srgbClr val="0070C0"/>
              </a:solidFill>
              <a:effectLst>
                <a:innerShdw blurRad="63500" dist="50800" dir="18900000">
                  <a:srgbClr val="FFC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0070C0"/>
                </a:solidFill>
                <a:effectLst>
                  <a:innerShdw blurRad="63500" dist="50800" dir="18900000">
                    <a:srgbClr val="FFC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УДМУРТСКОЙ РЕСПУБЛИКЕ</a:t>
            </a:r>
          </a:p>
        </p:txBody>
      </p:sp>
      <p:sp>
        <p:nvSpPr>
          <p:cNvPr id="9" name="Прямоугольный треугольник 8">
            <a:extLst>
              <a:ext uri="{FF2B5EF4-FFF2-40B4-BE49-F238E27FC236}">
                <a16:creationId xmlns:a16="http://schemas.microsoft.com/office/drawing/2014/main" xmlns="" id="{5F79A9F6-304D-4414-91FB-8ED94073F681}"/>
              </a:ext>
            </a:extLst>
          </p:cNvPr>
          <p:cNvSpPr/>
          <p:nvPr/>
        </p:nvSpPr>
        <p:spPr>
          <a:xfrm>
            <a:off x="-1418" y="5233902"/>
            <a:ext cx="6290268" cy="1637636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ый треугольник 9">
            <a:extLst>
              <a:ext uri="{FF2B5EF4-FFF2-40B4-BE49-F238E27FC236}">
                <a16:creationId xmlns:a16="http://schemas.microsoft.com/office/drawing/2014/main" xmlns="" id="{49E0BFF7-3EDB-45D5-B3E8-09590FDA926C}"/>
              </a:ext>
            </a:extLst>
          </p:cNvPr>
          <p:cNvSpPr/>
          <p:nvPr/>
        </p:nvSpPr>
        <p:spPr>
          <a:xfrm rot="16200000">
            <a:off x="6237723" y="908676"/>
            <a:ext cx="2499949" cy="9408604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4AA2FDBA-9B4A-4943-B646-AD2735EE55A2}"/>
              </a:ext>
            </a:extLst>
          </p:cNvPr>
          <p:cNvSpPr/>
          <p:nvPr/>
        </p:nvSpPr>
        <p:spPr>
          <a:xfrm>
            <a:off x="1" y="1349597"/>
            <a:ext cx="12191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Ошибки по пособиям по беременности и родам</a:t>
            </a:r>
            <a:endParaRPr lang="ru-RU" sz="2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1600200" y="2431013"/>
            <a:ext cx="8496300" cy="244682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lumMod val="64000"/>
                  <a:lumOff val="36000"/>
                  <a:alpha val="0"/>
                </a:schemeClr>
              </a:gs>
              <a:gs pos="85000">
                <a:schemeClr val="accent1">
                  <a:tint val="44500"/>
                  <a:satMod val="160000"/>
                  <a:lumMod val="0"/>
                  <a:lumOff val="100000"/>
                </a:schemeClr>
              </a:gs>
              <a:gs pos="0">
                <a:schemeClr val="accent1">
                  <a:tint val="23500"/>
                  <a:satMod val="160000"/>
                  <a:lumMod val="84000"/>
                  <a:lumOff val="16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/>
        </p:spPr>
        <p:txBody>
          <a:bodyPr anchor="ctr">
            <a:spAutoFit/>
          </a:bodyPr>
          <a:lstStyle/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700" dirty="0" smtClean="0">
                <a:latin typeface="Segoe UI Semibold" pitchFamily="34" charset="0"/>
              </a:rPr>
              <a:t>исключаемые </a:t>
            </a:r>
            <a:r>
              <a:rPr lang="ru-RU" altLang="ru-RU" sz="1700" dirty="0">
                <a:latin typeface="Segoe UI Semibold" pitchFamily="34" charset="0"/>
              </a:rPr>
              <a:t>периоды использованы не в полном объёме,  что приводит к уменьшению среднедневного размера </a:t>
            </a:r>
            <a:r>
              <a:rPr lang="ru-RU" altLang="ru-RU" sz="1700" dirty="0" smtClean="0">
                <a:latin typeface="Segoe UI Semibold" pitchFamily="34" charset="0"/>
              </a:rPr>
              <a:t>пособия</a:t>
            </a:r>
          </a:p>
          <a:p>
            <a:pPr marL="285750" indent="-285750" eaLnBrk="1" hangingPunct="1">
              <a:buFont typeface="Wingdings" pitchFamily="2" charset="2"/>
              <a:buChar char="Ø"/>
            </a:pPr>
            <a:endParaRPr lang="ru-RU" altLang="ru-RU" sz="1700" dirty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700" dirty="0">
                <a:latin typeface="Segoe UI Semibold" pitchFamily="34" charset="0"/>
              </a:rPr>
              <a:t>исключаемые периоды использованы не обосновано, что приводит к необоснованному увеличению среднедневного размера </a:t>
            </a:r>
            <a:r>
              <a:rPr lang="ru-RU" altLang="ru-RU" sz="1700" dirty="0" smtClean="0">
                <a:latin typeface="Segoe UI Semibold" pitchFamily="34" charset="0"/>
              </a:rPr>
              <a:t>пособия</a:t>
            </a:r>
          </a:p>
          <a:p>
            <a:pPr marL="285750" indent="-285750" eaLnBrk="1" hangingPunct="1">
              <a:buFont typeface="Wingdings" pitchFamily="2" charset="2"/>
              <a:buChar char="Ø"/>
            </a:pPr>
            <a:endParaRPr lang="ru-RU" altLang="ru-RU" sz="1700" dirty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700" dirty="0">
                <a:latin typeface="Segoe UI Semibold" pitchFamily="34" charset="0"/>
              </a:rPr>
              <a:t>произведена замена лет, которая не ведёт к увеличению размера </a:t>
            </a:r>
            <a:r>
              <a:rPr lang="ru-RU" altLang="ru-RU" sz="1700" dirty="0" smtClean="0">
                <a:latin typeface="Segoe UI Semibold" pitchFamily="34" charset="0"/>
              </a:rPr>
              <a:t>пособия</a:t>
            </a:r>
          </a:p>
          <a:p>
            <a:pPr marL="285750" indent="-285750" eaLnBrk="1" hangingPunct="1">
              <a:buFont typeface="Wingdings" pitchFamily="2" charset="2"/>
              <a:buChar char="Ø"/>
            </a:pPr>
            <a:endParaRPr lang="ru-RU" altLang="ru-RU" sz="1700" dirty="0">
              <a:latin typeface="Segoe UI Semibold" pitchFamily="34" charset="0"/>
            </a:endParaRP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ru-RU" altLang="ru-RU" sz="1700" dirty="0">
                <a:latin typeface="Segoe UI Semibold" pitchFamily="34" charset="0"/>
              </a:rPr>
              <a:t>произведена замена лет без оснований</a:t>
            </a:r>
          </a:p>
        </p:txBody>
      </p:sp>
    </p:spTree>
    <p:extLst>
      <p:ext uri="{BB962C8B-B14F-4D97-AF65-F5344CB8AC3E}">
        <p14:creationId xmlns:p14="http://schemas.microsoft.com/office/powerpoint/2010/main" val="18396598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2071</TotalTime>
  <Words>1776</Words>
  <Application>Microsoft Office PowerPoint</Application>
  <PresentationFormat>Произвольный</PresentationFormat>
  <Paragraphs>300</Paragraphs>
  <Slides>21</Slides>
  <Notes>21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Алёна Лазаренко</dc:creator>
  <cp:lastModifiedBy>Вяткина Ольга Валериановна</cp:lastModifiedBy>
  <cp:revision>198</cp:revision>
  <cp:lastPrinted>2019-11-25T10:26:24Z</cp:lastPrinted>
  <dcterms:created xsi:type="dcterms:W3CDTF">2019-02-10T10:25:18Z</dcterms:created>
  <dcterms:modified xsi:type="dcterms:W3CDTF">2019-11-26T04:42:52Z</dcterms:modified>
</cp:coreProperties>
</file>