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52" r:id="rId2"/>
  </p:sldIdLst>
  <p:sldSz cx="6858000" cy="9906000" type="A4"/>
  <p:notesSz cx="6692900" cy="98679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Golos Text" panose="020B0604020202020204" charset="0"/>
      <p:regular r:id="rId9"/>
      <p:bold r:id="rId1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24" autoAdjust="0"/>
    <p:restoredTop sz="96353" autoAdjust="0"/>
  </p:normalViewPr>
  <p:slideViewPr>
    <p:cSldViewPr snapToObjects="1">
      <p:cViewPr varScale="1">
        <p:scale>
          <a:sx n="60" d="100"/>
          <a:sy n="60" d="100"/>
        </p:scale>
        <p:origin x="2886" y="78"/>
      </p:cViewPr>
      <p:guideLst>
        <p:guide orient="horz" pos="2268"/>
        <p:guide pos="2241"/>
        <p:guide orient="horz" pos="1580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7956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08"/>
        <p:guide pos="2108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5" Type="http://schemas.microsoft.com/office/2015/10/relationships/revisionInfo" Target="revisionInfo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00257" cy="495108"/>
          </a:xfrm>
          <a:prstGeom prst="rect">
            <a:avLst/>
          </a:prstGeom>
        </p:spPr>
        <p:txBody>
          <a:bodyPr vert="horz" lIns="90510" tIns="45255" rIns="90510" bIns="4525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91098" y="2"/>
            <a:ext cx="2900257" cy="495108"/>
          </a:xfrm>
          <a:prstGeom prst="rect">
            <a:avLst/>
          </a:prstGeom>
        </p:spPr>
        <p:txBody>
          <a:bodyPr vert="horz" lIns="90510" tIns="45255" rIns="90510" bIns="45255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pPr/>
              <a:t>17.07.2023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372794"/>
            <a:ext cx="2900257" cy="495107"/>
          </a:xfrm>
          <a:prstGeom prst="rect">
            <a:avLst/>
          </a:prstGeom>
        </p:spPr>
        <p:txBody>
          <a:bodyPr vert="horz" lIns="90510" tIns="45255" rIns="90510" bIns="4525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91098" y="9372794"/>
            <a:ext cx="2900257" cy="495107"/>
          </a:xfrm>
          <a:prstGeom prst="rect">
            <a:avLst/>
          </a:prstGeom>
        </p:spPr>
        <p:txBody>
          <a:bodyPr vert="horz" lIns="90510" tIns="45255" rIns="90510" bIns="45255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00257" cy="493395"/>
          </a:xfrm>
          <a:prstGeom prst="rect">
            <a:avLst/>
          </a:prstGeom>
        </p:spPr>
        <p:txBody>
          <a:bodyPr vert="horz" lIns="90510" tIns="45255" rIns="90510" bIns="4525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91098" y="2"/>
            <a:ext cx="2900257" cy="493395"/>
          </a:xfrm>
          <a:prstGeom prst="rect">
            <a:avLst/>
          </a:prstGeom>
        </p:spPr>
        <p:txBody>
          <a:bodyPr vert="horz" lIns="90510" tIns="45255" rIns="90510" bIns="45255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6925" y="739775"/>
            <a:ext cx="25590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10" tIns="45255" rIns="90510" bIns="4525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9290" y="4687256"/>
            <a:ext cx="5354320" cy="4440555"/>
          </a:xfrm>
          <a:prstGeom prst="rect">
            <a:avLst/>
          </a:prstGeom>
        </p:spPr>
        <p:txBody>
          <a:bodyPr vert="horz" lIns="90510" tIns="45255" rIns="90510" bIns="4525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2794"/>
            <a:ext cx="2900257" cy="493395"/>
          </a:xfrm>
          <a:prstGeom prst="rect">
            <a:avLst/>
          </a:prstGeom>
        </p:spPr>
        <p:txBody>
          <a:bodyPr vert="horz" lIns="90510" tIns="45255" rIns="90510" bIns="4525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91098" y="9372794"/>
            <a:ext cx="2900257" cy="493395"/>
          </a:xfrm>
          <a:prstGeom prst="rect">
            <a:avLst/>
          </a:prstGeom>
        </p:spPr>
        <p:txBody>
          <a:bodyPr vert="horz" lIns="90510" tIns="45255" rIns="90510" bIns="45255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590043" y="1410891"/>
            <a:ext cx="5791882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Получение налогового уведомления через </a:t>
            </a:r>
          </a:p>
          <a:p>
            <a:pPr>
              <a:spcAft>
                <a:spcPts val="0"/>
              </a:spcAft>
            </a:pPr>
            <a:r>
              <a:rPr lang="ru-RU" sz="1800" b="1" dirty="0" err="1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Госуслуги</a:t>
            </a:r>
            <a:endParaRPr lang="ru-RU" sz="1800" b="1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8935" y="2144688"/>
            <a:ext cx="2672033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Golos Text" panose="020B0604020202020204" charset="0"/>
                <a:ea typeface="Golos Text" panose="020B0604020202020204" charset="0"/>
              </a:rPr>
              <a:t>Как подключить </a:t>
            </a:r>
          </a:p>
          <a:p>
            <a:r>
              <a:rPr lang="ru-RU" sz="1600" b="1" dirty="0">
                <a:latin typeface="Golos Text" panose="020B0604020202020204" charset="0"/>
                <a:ea typeface="Golos Text" panose="020B0604020202020204" charset="0"/>
              </a:rPr>
              <a:t>уведомления? </a:t>
            </a:r>
          </a:p>
          <a:p>
            <a:endParaRPr lang="ru-RU" sz="1600" b="1" dirty="0">
              <a:latin typeface="Golos Text" panose="020B0604020202020204" charset="0"/>
              <a:ea typeface="Golos Text" panose="020B0604020202020204" charset="0"/>
            </a:endParaRPr>
          </a:p>
          <a:p>
            <a:pPr marL="342900" indent="-342900" algn="just">
              <a:buAutoNum type="arabicPeriod"/>
            </a:pPr>
            <a:r>
              <a:rPr lang="ru-RU" sz="1500" dirty="0">
                <a:latin typeface="Golos Text" panose="020B0604020202020204" charset="0"/>
                <a:ea typeface="Golos Text" panose="020B0604020202020204" charset="0"/>
              </a:rPr>
              <a:t>Зайти   на  сайт   </a:t>
            </a:r>
            <a:r>
              <a:rPr lang="ru-RU" sz="1500" dirty="0" err="1">
                <a:latin typeface="Golos Text" panose="020B0604020202020204" charset="0"/>
                <a:ea typeface="Golos Text" panose="020B0604020202020204" charset="0"/>
              </a:rPr>
              <a:t>Госуслуги</a:t>
            </a:r>
            <a:r>
              <a:rPr lang="ru-RU" sz="1500" dirty="0">
                <a:latin typeface="Golos Text" panose="020B0604020202020204" charset="0"/>
                <a:ea typeface="Golos Text" panose="020B0604020202020204" charset="0"/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ru-RU" sz="1500" dirty="0">
                <a:latin typeface="Golos Text" panose="020B0604020202020204" charset="0"/>
                <a:ea typeface="Golos Text" panose="020B0604020202020204" charset="0"/>
              </a:rPr>
              <a:t>Выбрать вкладку «Прочее», раздел «Налоги финансы».</a:t>
            </a:r>
          </a:p>
          <a:p>
            <a:pPr marL="342900" indent="-342900" algn="just">
              <a:buAutoNum type="arabicPeriod"/>
            </a:pPr>
            <a:r>
              <a:rPr lang="ru-RU" sz="1500" dirty="0">
                <a:latin typeface="Golos Text" panose="020B0604020202020204" charset="0"/>
                <a:ea typeface="Golos Text" panose="020B0604020202020204" charset="0"/>
              </a:rPr>
              <a:t>Выбрать услугу «Получение     </a:t>
            </a:r>
            <a:r>
              <a:rPr lang="ru-RU" sz="1500" dirty="0" err="1">
                <a:latin typeface="Golos Text" panose="020B0604020202020204" charset="0"/>
                <a:ea typeface="Golos Text" panose="020B0604020202020204" charset="0"/>
              </a:rPr>
              <a:t>налого-вых</a:t>
            </a:r>
            <a:r>
              <a:rPr lang="ru-RU" sz="1500" dirty="0">
                <a:latin typeface="Golos Text" panose="020B0604020202020204" charset="0"/>
                <a:ea typeface="Golos Text" panose="020B0604020202020204" charset="0"/>
              </a:rPr>
              <a:t> уведомлений на </a:t>
            </a:r>
            <a:r>
              <a:rPr lang="ru-RU" sz="1500" dirty="0" err="1">
                <a:latin typeface="Golos Text" panose="020B0604020202020204" charset="0"/>
                <a:ea typeface="Golos Text" panose="020B0604020202020204" charset="0"/>
              </a:rPr>
              <a:t>Госуслугах</a:t>
            </a:r>
            <a:r>
              <a:rPr lang="ru-RU" sz="1500" dirty="0">
                <a:latin typeface="Golos Text" panose="020B0604020202020204" charset="0"/>
                <a:ea typeface="Golos Text" panose="020B0604020202020204" charset="0"/>
              </a:rPr>
              <a:t>.</a:t>
            </a:r>
            <a:r>
              <a:rPr lang="ru-RU" sz="1600" dirty="0">
                <a:latin typeface="Golos Text" panose="020B0604020202020204" charset="0"/>
                <a:ea typeface="Golos Text" panose="020B0604020202020204" charset="0"/>
              </a:rPr>
              <a:t> </a:t>
            </a:r>
          </a:p>
          <a:p>
            <a:r>
              <a:rPr lang="ru-RU" sz="1600" dirty="0">
                <a:latin typeface="Golos Text" panose="020B0604020202020204" charset="0"/>
                <a:ea typeface="Golos Text" panose="020B0604020202020204" charset="0"/>
              </a:rPr>
              <a:t> </a:t>
            </a:r>
            <a:endParaRPr lang="ru-RU" sz="1600" b="1" dirty="0">
              <a:latin typeface="Golos Text" panose="020B0604020202020204" charset="0"/>
              <a:ea typeface="Golos Text" panose="020B0604020202020204" charset="0"/>
            </a:endParaRPr>
          </a:p>
          <a:p>
            <a:r>
              <a:rPr lang="ru-RU" sz="1600" dirty="0">
                <a:latin typeface="Golos Text" panose="020B0604020202020204" charset="0"/>
                <a:ea typeface="Golos Text" panose="020B0604020202020204" charset="0"/>
              </a:rPr>
              <a:t>		   </a:t>
            </a:r>
          </a:p>
          <a:p>
            <a:endParaRPr lang="ru-RU" sz="1600" dirty="0">
              <a:latin typeface="Golos Text" panose="020B0604020202020204" charset="0"/>
              <a:ea typeface="Golos Text" panose="020B0604020202020204" charset="0"/>
            </a:endParaRPr>
          </a:p>
          <a:p>
            <a:endParaRPr lang="ru-RU" sz="1600" dirty="0">
              <a:latin typeface="Golos Text" panose="020B0604020202020204" charset="0"/>
              <a:ea typeface="Golos Text" panose="020B0604020202020204" charset="0"/>
            </a:endParaRPr>
          </a:p>
          <a:p>
            <a:r>
              <a:rPr lang="ru-RU" sz="1600" dirty="0">
                <a:latin typeface="Golos Text" panose="020B0604020202020204" charset="0"/>
                <a:ea typeface="Golos Text" panose="020B0604020202020204" charset="0"/>
              </a:rPr>
              <a:t>		   </a:t>
            </a:r>
          </a:p>
          <a:p>
            <a:r>
              <a:rPr lang="ru-RU" sz="1600" dirty="0">
                <a:latin typeface="Golos Text" panose="020B0604020202020204" charset="0"/>
                <a:ea typeface="Golos Text" panose="020B0604020202020204" charset="0"/>
              </a:rPr>
              <a:t>		</a:t>
            </a:r>
          </a:p>
          <a:p>
            <a:endParaRPr lang="ru-RU" sz="1600" dirty="0"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024" y="2036676"/>
            <a:ext cx="2736901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2" y="5241032"/>
            <a:ext cx="2808312" cy="306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485984" y="5439050"/>
            <a:ext cx="289594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endParaRPr lang="ru-RU" sz="1500" dirty="0">
              <a:latin typeface="Golos Text" panose="020B0604020202020204" charset="0"/>
              <a:ea typeface="Golos Text" panose="020B0604020202020204" charset="0"/>
            </a:endParaRPr>
          </a:p>
          <a:p>
            <a:pPr marL="342900" indent="-342900">
              <a:buFont typeface="+mj-lt"/>
              <a:buAutoNum type="arabicPeriod" startAt="4"/>
            </a:pPr>
            <a:endParaRPr lang="ru-RU" sz="1500" dirty="0">
              <a:latin typeface="Golos Text" panose="020B0604020202020204" charset="0"/>
              <a:ea typeface="Golos Text" panose="020B0604020202020204" charset="0"/>
            </a:endParaRPr>
          </a:p>
          <a:p>
            <a:pPr marL="342900" indent="-342900" algn="just">
              <a:buFont typeface="+mj-lt"/>
              <a:buAutoNum type="arabicPeriod" startAt="4"/>
            </a:pPr>
            <a:r>
              <a:rPr lang="ru-RU" sz="1500" dirty="0">
                <a:latin typeface="Golos Text" panose="020B0604020202020204" charset="0"/>
                <a:ea typeface="Golos Text" panose="020B0604020202020204" charset="0"/>
              </a:rPr>
              <a:t>Ввести 	данные,  </a:t>
            </a:r>
            <a:r>
              <a:rPr lang="ru-RU" sz="1500" dirty="0" err="1">
                <a:latin typeface="Golos Text" panose="020B0604020202020204" charset="0"/>
                <a:ea typeface="Golos Text" panose="020B0604020202020204" charset="0"/>
              </a:rPr>
              <a:t>прове-рить</a:t>
            </a:r>
            <a:r>
              <a:rPr lang="ru-RU" sz="1500" dirty="0">
                <a:latin typeface="Golos Text" panose="020B0604020202020204" charset="0"/>
                <a:ea typeface="Golos Text" panose="020B0604020202020204" charset="0"/>
              </a:rPr>
              <a:t> </a:t>
            </a:r>
            <a:r>
              <a:rPr lang="ru-RU" sz="1500" dirty="0" err="1">
                <a:latin typeface="Golos Text" panose="020B0604020202020204" charset="0"/>
                <a:ea typeface="Golos Text" panose="020B0604020202020204" charset="0"/>
              </a:rPr>
              <a:t>предзаполненное</a:t>
            </a:r>
            <a:r>
              <a:rPr lang="ru-RU" sz="1500" dirty="0">
                <a:latin typeface="Golos Text" panose="020B0604020202020204" charset="0"/>
                <a:ea typeface="Golos Text" panose="020B0604020202020204" charset="0"/>
              </a:rPr>
              <a:t> заявление.  </a:t>
            </a:r>
          </a:p>
          <a:p>
            <a:pPr marL="342900" indent="-342900" algn="just">
              <a:buFont typeface="+mj-lt"/>
              <a:buAutoNum type="arabicPeriod" startAt="4"/>
            </a:pPr>
            <a:r>
              <a:rPr lang="ru-RU" sz="1500" dirty="0">
                <a:latin typeface="Golos Text" panose="020B0604020202020204" charset="0"/>
                <a:ea typeface="Golos Text" panose="020B0604020202020204" charset="0"/>
              </a:rPr>
              <a:t>Перейти  в  приложение  «</a:t>
            </a:r>
            <a:r>
              <a:rPr lang="ru-RU" sz="1500" dirty="0" err="1">
                <a:latin typeface="Golos Text" panose="020B0604020202020204" charset="0"/>
                <a:ea typeface="Golos Text" panose="020B0604020202020204" charset="0"/>
              </a:rPr>
              <a:t>Госключ</a:t>
            </a:r>
            <a:r>
              <a:rPr lang="ru-RU" sz="1500" dirty="0">
                <a:latin typeface="Golos Text" panose="020B0604020202020204" charset="0"/>
                <a:ea typeface="Golos Text" panose="020B0604020202020204" charset="0"/>
              </a:rPr>
              <a:t>»,     подписать       согласие на </a:t>
            </a:r>
            <a:r>
              <a:rPr lang="ru-RU" sz="1500" dirty="0" err="1">
                <a:latin typeface="Golos Text" panose="020B0604020202020204" charset="0"/>
                <a:ea typeface="Golos Text" panose="020B0604020202020204" charset="0"/>
              </a:rPr>
              <a:t>подклю-чение</a:t>
            </a:r>
            <a:r>
              <a:rPr lang="ru-RU" sz="1500" dirty="0">
                <a:latin typeface="Golos Text" panose="020B0604020202020204" charset="0"/>
                <a:ea typeface="Golos Text" panose="020B0604020202020204" charset="0"/>
              </a:rPr>
              <a:t>.  </a:t>
            </a:r>
          </a:p>
          <a:p>
            <a:pPr marL="342900" indent="-342900" algn="just">
              <a:buFont typeface="+mj-lt"/>
              <a:buAutoNum type="arabicPeriod" startAt="4"/>
            </a:pPr>
            <a:r>
              <a:rPr lang="ru-RU" sz="1500" dirty="0">
                <a:latin typeface="Golos Text" panose="020B0604020202020204" charset="0"/>
                <a:ea typeface="Golos Text" panose="020B0604020202020204" charset="0"/>
              </a:rPr>
              <a:t>Дождаться сообщения, что  уведомления подключены.</a:t>
            </a:r>
          </a:p>
        </p:txBody>
      </p:sp>
    </p:spTree>
    <p:extLst>
      <p:ext uri="{BB962C8B-B14F-4D97-AF65-F5344CB8AC3E}">
        <p14:creationId xmlns:p14="http://schemas.microsoft.com/office/powerpoint/2010/main" val="325414706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167816</TotalTime>
  <Words>87</Words>
  <Application>Microsoft Office PowerPoint</Application>
  <PresentationFormat>Лист A4 (210x297 мм)</PresentationFormat>
  <Paragraphs>22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Golos Text</vt:lpstr>
      <vt:lpstr>Arial</vt:lpstr>
      <vt:lpstr>Calibri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Администрация</cp:lastModifiedBy>
  <cp:revision>2180</cp:revision>
  <cp:lastPrinted>2023-05-31T04:27:31Z</cp:lastPrinted>
  <dcterms:created xsi:type="dcterms:W3CDTF">2014-10-08T23:03:32Z</dcterms:created>
  <dcterms:modified xsi:type="dcterms:W3CDTF">2023-07-17T10:33:06Z</dcterms:modified>
</cp:coreProperties>
</file>