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03" r:id="rId1"/>
  </p:sldMasterIdLst>
  <p:notesMasterIdLst>
    <p:notesMasterId r:id="rId14"/>
  </p:notesMasterIdLst>
  <p:handoutMasterIdLst>
    <p:handoutMasterId r:id="rId15"/>
  </p:handoutMasterIdLst>
  <p:sldIdLst>
    <p:sldId id="341" r:id="rId2"/>
    <p:sldId id="479" r:id="rId3"/>
    <p:sldId id="435" r:id="rId4"/>
    <p:sldId id="457" r:id="rId5"/>
    <p:sldId id="460" r:id="rId6"/>
    <p:sldId id="480" r:id="rId7"/>
    <p:sldId id="492" r:id="rId8"/>
    <p:sldId id="449" r:id="rId9"/>
    <p:sldId id="494" r:id="rId10"/>
    <p:sldId id="501" r:id="rId11"/>
    <p:sldId id="493" r:id="rId12"/>
    <p:sldId id="385" r:id="rId13"/>
  </p:sldIdLst>
  <p:sldSz cx="9144000" cy="6858000" type="screen4x3"/>
  <p:notesSz cx="6797675" cy="9928225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07" autoAdjust="0"/>
    <p:restoredTop sz="93016" autoAdjust="0"/>
  </p:normalViewPr>
  <p:slideViewPr>
    <p:cSldViewPr>
      <p:cViewPr varScale="1">
        <p:scale>
          <a:sx n="76" d="100"/>
          <a:sy n="76" d="100"/>
        </p:scale>
        <p:origin x="1200" y="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126" y="170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84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233935498283881"/>
          <c:y val="5.0474464929385697E-2"/>
          <c:w val="0.54669799346046832"/>
          <c:h val="0.875242713001506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747.63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D2-4BCF-AC67-4F6F7F7CC59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859.99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D2-4BCF-AC67-4F6F7F7CC59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985,55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BE4-4DF8-8898-8F8439AB15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985.55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D2-4BCF-AC67-4F6F7F7CC5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6811904"/>
        <c:axId val="56813440"/>
      </c:barChart>
      <c:catAx>
        <c:axId val="5681190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813440"/>
        <c:crosses val="autoZero"/>
        <c:auto val="1"/>
        <c:lblAlgn val="ctr"/>
        <c:lblOffset val="100"/>
        <c:noMultiLvlLbl val="0"/>
      </c:catAx>
      <c:valAx>
        <c:axId val="5681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811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669865105939218"/>
          <c:y val="5.7187235917486472E-2"/>
          <c:w val="0.63488057465530334"/>
          <c:h val="0.885625528165027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3.2605645500639146E-3"/>
                  <c:y val="-4.8130322861360975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35266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A66-4177-A360-460B37A62A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48409.2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56-43EA-9B30-07DD28059D4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3.2605645500639146E-3"/>
                  <c:y val="-4.813032286136073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A66-4177-A360-460B37A62A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56832.4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56-43EA-9B30-07DD28059D4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3.2605645500640343E-3"/>
                  <c:y val="-7.4146713597231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F56-43EA-9B30-07DD28059D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65129.9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F56-43EA-9B30-07DD28059D4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7237888"/>
        <c:axId val="57239424"/>
      </c:barChart>
      <c:catAx>
        <c:axId val="5723788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239424"/>
        <c:crosses val="autoZero"/>
        <c:auto val="1"/>
        <c:lblAlgn val="ctr"/>
        <c:lblOffset val="100"/>
        <c:noMultiLvlLbl val="0"/>
      </c:catAx>
      <c:valAx>
        <c:axId val="57239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237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 sz="1200"/>
            </a:lvl1pPr>
          </a:lstStyle>
          <a:p>
            <a:pPr>
              <a:defRPr/>
            </a:pPr>
            <a:fld id="{5DE6FC37-8BFD-412F-920E-B6A45A654909}" type="datetimeFigureOut">
              <a:rPr lang="ru-RU"/>
              <a:pPr>
                <a:defRPr/>
              </a:pPr>
              <a:t>18.12.2025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 sz="1200"/>
            </a:lvl1pPr>
          </a:lstStyle>
          <a:p>
            <a:pPr>
              <a:defRPr/>
            </a:pPr>
            <a:fld id="{C053D9A8-30E5-4383-A710-D9CF0473A8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314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1" y="1"/>
            <a:ext cx="2944086" cy="494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50443" y="1"/>
            <a:ext cx="2944085" cy="494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5365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44538"/>
            <a:ext cx="4960938" cy="37211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79768" y="4715907"/>
            <a:ext cx="5436567" cy="4465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1" y="9430091"/>
            <a:ext cx="2944086" cy="494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50443" y="9430091"/>
            <a:ext cx="2944085" cy="494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79BA85EB-1F30-4F43-B089-6BD8A918AF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24662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79BA85EB-1F30-4F43-B089-6BD8A918AFFB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4452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Wingdings" pitchFamily="2" charset="2"/>
              <a:buNone/>
            </a:pPr>
            <a:fld id="{87FA1873-3742-4D78-9B67-936FC2B90A23}" type="slidenum">
              <a:rPr lang="en-GB" smtClean="0">
                <a:latin typeface="Times New Roman" pitchFamily="18" charset="0"/>
              </a:rPr>
              <a:pPr>
                <a:buFont typeface="Wingdings" pitchFamily="2" charset="2"/>
                <a:buNone/>
              </a:pPr>
              <a:t>12</a:t>
            </a:fld>
            <a:endParaRPr lang="en-GB" dirty="0">
              <a:latin typeface="Times New Roman" pitchFamily="18" charset="0"/>
            </a:endParaRPr>
          </a:p>
        </p:txBody>
      </p:sp>
      <p:sp>
        <p:nvSpPr>
          <p:cNvPr id="39939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9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768" y="4715907"/>
            <a:ext cx="5438140" cy="4469425"/>
          </a:xfrm>
          <a:noFill/>
          <a:ln/>
        </p:spPr>
        <p:txBody>
          <a:bodyPr wrap="none" anchor="ctr"/>
          <a:lstStyle/>
          <a:p>
            <a:endParaRPr lang="ru-RU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C0AC90-B687-44E7-88F2-A61CF22919F9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89AA03-B090-4DAB-BBFA-4A21C1FEEAB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E76130-1B54-4D09-B975-74DED0F99C82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B9293-E382-48EB-B848-0C92A1D7482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BDCD01-37A7-43B5-BB27-BC1AC791CA23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685DC5-9A6C-4DC4-ABC2-DBF753DAAEFF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539311-5F5E-4FF2-88CA-CAFF9C3B8AC9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81C17-CEC0-4B47-951C-87E1DAD1415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46E238-4332-4202-B909-F6E8D06EA9F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8C5FEA-2272-4551-A355-301FDB9FB84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F3BE46-1222-4FC8-936A-8C3D3610C68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700A0-1341-4075-9662-C0D8AD179F11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1A31EE72-3CA5-4A1E-B558-EE465DD260AA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Y:\Перминов Николай Геннадьевич\doc\СЭР слайды\главна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3786188"/>
            <a:ext cx="78581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Y:\Перминов Николай Геннадьевич\doc\СЭР слайды\главна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5286375"/>
            <a:ext cx="22336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1"/>
          <p:cNvSpPr txBox="1">
            <a:spLocks noChangeArrowheads="1"/>
          </p:cNvSpPr>
          <p:nvPr/>
        </p:nvSpPr>
        <p:spPr bwMode="gray">
          <a:xfrm>
            <a:off x="1475656" y="2060576"/>
            <a:ext cx="663416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Прогноз </a:t>
            </a:r>
          </a:p>
          <a:p>
            <a:pPr algn="ct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</a:t>
            </a:r>
          </a:p>
          <a:p>
            <a:pPr algn="ct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муниципального образования «Муниципальный округ Красногорский  район Удмуртской Республики» </a:t>
            </a:r>
          </a:p>
          <a:p>
            <a:pPr algn="ct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2026 год и  2027 - 2028  годы  </a:t>
            </a:r>
          </a:p>
          <a:p>
            <a:pPr algn="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2400" b="1" dirty="0">
              <a:solidFill>
                <a:srgbClr val="333399"/>
              </a:solidFill>
              <a:latin typeface="Arial Black" pitchFamily="34" charset="0"/>
            </a:endParaRPr>
          </a:p>
        </p:txBody>
      </p:sp>
      <p:pic>
        <p:nvPicPr>
          <p:cNvPr id="17412" name="Picture 1" descr="Y:\Перминов Николай Геннадьевич\doc\СЭР слайды\Кар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304" y="188913"/>
            <a:ext cx="121443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5FEE9-9CAC-A92B-AB11-660E8F345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A3E721-2F3F-34FC-29A4-E5BDE455A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307" y="836712"/>
            <a:ext cx="8147248" cy="504056"/>
          </a:xfrm>
        </p:spPr>
        <p:txBody>
          <a:bodyPr/>
          <a:lstStyle/>
          <a:p>
            <a:r>
              <a:rPr lang="ru-RU" sz="2800" b="1" dirty="0"/>
              <a:t>Валовый районный продукт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847D167-75C6-1CE8-F68E-EFC65C57A6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8706800"/>
              </p:ext>
            </p:extLst>
          </p:nvPr>
        </p:nvGraphicFramePr>
        <p:xfrm>
          <a:off x="287016" y="2132856"/>
          <a:ext cx="8389440" cy="32774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37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4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7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0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895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Показатели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2024</a:t>
                      </a:r>
                      <a:r>
                        <a:rPr lang="ru-RU" sz="2400" b="1" baseline="0" dirty="0"/>
                        <a:t> год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2025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2026 год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7267">
                <a:tc>
                  <a:txBody>
                    <a:bodyPr/>
                    <a:lstStyle/>
                    <a:p>
                      <a:r>
                        <a:rPr lang="ru-RU" sz="2600" b="1" dirty="0"/>
                        <a:t>Валовый районный продукт, млн.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3349,9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3417,0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3490,0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7267">
                <a:tc>
                  <a:txBody>
                    <a:bodyPr/>
                    <a:lstStyle/>
                    <a:p>
                      <a:r>
                        <a:rPr lang="ru-RU" sz="2600" b="1" dirty="0"/>
                        <a:t>Темп роста,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103,7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102,0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/>
                        <a:t>102,4</a:t>
                      </a:r>
                      <a:endParaRPr lang="ru-RU" sz="2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285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4413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067128" cy="404664"/>
          </a:xfrm>
        </p:spPr>
        <p:txBody>
          <a:bodyPr/>
          <a:lstStyle/>
          <a:p>
            <a:r>
              <a:rPr lang="ru-RU" sz="28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Муниципальные программы: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892480" cy="666936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 и воспитание;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 и спорта;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поддержка населения;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устойчивого экономического развития;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 развитие муниципального хозяйства;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Энергосбережение и повышение энергетической эффект-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управление;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Безопасный труд;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Противодействие немедицинскому потреблению наркотиков;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безопасности дорожного движения;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защиты прав потребителей;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социально ориентированных организаций;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общественного здоровья;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политика</a:t>
            </a:r>
          </a:p>
          <a:p>
            <a:pPr marL="0" indent="0">
              <a:buNone/>
            </a:pP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960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WordArt 3"/>
          <p:cNvSpPr>
            <a:spLocks noChangeArrowheads="1" noChangeShapeType="1" noTextEdit="1"/>
          </p:cNvSpPr>
          <p:nvPr/>
        </p:nvSpPr>
        <p:spPr bwMode="auto">
          <a:xfrm>
            <a:off x="1357313" y="2428875"/>
            <a:ext cx="6480175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FFA800"/>
                    </a:gs>
                    <a:gs pos="100000">
                      <a:srgbClr val="825600">
                        <a:alpha val="93999"/>
                      </a:srgbClr>
                    </a:gs>
                  </a:gsLst>
                  <a:lin ang="13500000" scaled="1"/>
                </a:gradFill>
                <a:effectLst>
                  <a:outerShdw dist="17819" dir="2700000" algn="ctr" rotWithShape="0">
                    <a:srgbClr val="000000"/>
                  </a:outerShdw>
                </a:effectLst>
                <a:latin typeface="Arial Black"/>
              </a:rPr>
              <a:t>СПАСИБО </a:t>
            </a:r>
          </a:p>
          <a:p>
            <a:pPr algn="ctr"/>
            <a:r>
              <a:rPr lang="ru-RU" sz="36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FFA800"/>
                    </a:gs>
                    <a:gs pos="100000">
                      <a:srgbClr val="825600">
                        <a:alpha val="93999"/>
                      </a:srgbClr>
                    </a:gs>
                  </a:gsLst>
                  <a:lin ang="13500000" scaled="1"/>
                </a:gradFill>
                <a:effectLst>
                  <a:outerShdw dist="17819" dir="2700000" algn="ctr" rotWithShape="0">
                    <a:srgbClr val="000000"/>
                  </a:outerShdw>
                </a:effectLst>
                <a:latin typeface="Arial Black"/>
              </a:rPr>
              <a:t>ЗА ВНИМАНИЕ!</a:t>
            </a:r>
          </a:p>
        </p:txBody>
      </p:sp>
      <p:pic>
        <p:nvPicPr>
          <p:cNvPr id="38914" name="Рисунок 7" descr="Герб КР_m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11493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Y:\Перминов Николай Геннадьевич\doc\СЭР слайды\Карты\Карта3_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5" y="285750"/>
            <a:ext cx="8777288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1420812" y="188640"/>
            <a:ext cx="6302375" cy="1143000"/>
          </a:xfrm>
        </p:spPr>
        <p:txBody>
          <a:bodyPr/>
          <a:lstStyle/>
          <a:p>
            <a:r>
              <a:rPr lang="ru-RU" sz="3200" dirty="0">
                <a:solidFill>
                  <a:srgbClr val="333399"/>
                </a:solidFill>
              </a:rPr>
              <a:t> Промышленность</a:t>
            </a:r>
          </a:p>
        </p:txBody>
      </p:sp>
      <p:graphicFrame>
        <p:nvGraphicFramePr>
          <p:cNvPr id="41041" name="Group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696625"/>
              </p:ext>
            </p:extLst>
          </p:nvPr>
        </p:nvGraphicFramePr>
        <p:xfrm>
          <a:off x="359532" y="1887957"/>
          <a:ext cx="8424936" cy="3082085"/>
        </p:xfrm>
        <a:graphic>
          <a:graphicData uri="http://schemas.openxmlformats.org/drawingml/2006/table">
            <a:tbl>
              <a:tblPr/>
              <a:tblGrid>
                <a:gridCol w="47165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6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0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08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2091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Показатели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факт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</a:t>
                      </a:r>
                      <a:r>
                        <a:rPr kumimoji="0" lang="ru-RU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ожид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</a:t>
                      </a:r>
                      <a:r>
                        <a:rPr kumimoji="0" lang="ru-RU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прогн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174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Объем промышленного производства, млн. руб.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2289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2110,7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94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процент к предыдущему году в сопоставимых ценах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102,4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 txBox="1">
            <a:spLocks/>
          </p:cNvSpPr>
          <p:nvPr/>
        </p:nvSpPr>
        <p:spPr bwMode="gray">
          <a:xfrm>
            <a:off x="1691680" y="284036"/>
            <a:ext cx="6768752" cy="624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>
              <a:buFont typeface="Arial" charset="0"/>
              <a:buNone/>
            </a:pPr>
            <a:r>
              <a:rPr lang="ru-RU" sz="2400" b="1" dirty="0">
                <a:solidFill>
                  <a:srgbClr val="333399"/>
                </a:solidFill>
              </a:rPr>
              <a:t>Прогноз показателей деятельности  сельхозпредприятий  и КФХ</a:t>
            </a:r>
          </a:p>
          <a:p>
            <a:pPr algn="ctr" defTabSz="914400">
              <a:buFont typeface="Arial" charset="0"/>
              <a:buNone/>
            </a:pPr>
            <a:endParaRPr lang="ru-RU" sz="2400" b="1" dirty="0">
              <a:solidFill>
                <a:srgbClr val="333399"/>
              </a:solidFill>
            </a:endParaRPr>
          </a:p>
        </p:txBody>
      </p:sp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440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57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214313" y="6357938"/>
            <a:ext cx="500062" cy="304800"/>
          </a:xfrm>
          <a:noFill/>
        </p:spPr>
        <p:txBody>
          <a:bodyPr>
            <a:normAutofit/>
          </a:bodyPr>
          <a:lstStyle/>
          <a:p>
            <a:pPr algn="l"/>
            <a:fld id="{1FC6E5F3-22E4-4AD0-AC50-296E8F9AE3BC}" type="slidenum">
              <a:rPr lang="en-GB" b="1" smtClean="0">
                <a:solidFill>
                  <a:srgbClr val="333399"/>
                </a:solidFill>
              </a:rPr>
              <a:pPr algn="l"/>
              <a:t>3</a:t>
            </a:fld>
            <a:endParaRPr lang="en-GB" b="1" dirty="0">
              <a:solidFill>
                <a:srgbClr val="333399"/>
              </a:solidFill>
            </a:endParaRPr>
          </a:p>
        </p:txBody>
      </p:sp>
      <p:graphicFrame>
        <p:nvGraphicFramePr>
          <p:cNvPr id="35904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222073"/>
              </p:ext>
            </p:extLst>
          </p:nvPr>
        </p:nvGraphicFramePr>
        <p:xfrm>
          <a:off x="467544" y="1196752"/>
          <a:ext cx="7992889" cy="4248470"/>
        </p:xfrm>
        <a:graphic>
          <a:graphicData uri="http://schemas.openxmlformats.org/drawingml/2006/table">
            <a:tbl>
              <a:tblPr/>
              <a:tblGrid>
                <a:gridCol w="4345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1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1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40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44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382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ожидаем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прогноз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Зерновые культуры, тонн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6643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6488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6890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Урожайность зерновых, ц/га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19,2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18,5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8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Производство молока, тонн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13842,4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13618,0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13800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Надой на 1 корову, кг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6690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6340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6362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36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мяса (живой вес), тонн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561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578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2051720" y="463550"/>
            <a:ext cx="5026025" cy="889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>
                <a:solidFill>
                  <a:srgbClr val="333399"/>
                </a:solidFill>
              </a:rPr>
              <a:t>Капитальные вложения</a:t>
            </a:r>
          </a:p>
        </p:txBody>
      </p:sp>
      <p:sp>
        <p:nvSpPr>
          <p:cNvPr id="21506" name="Номер слайда 6"/>
          <p:cNvSpPr txBox="1">
            <a:spLocks/>
          </p:cNvSpPr>
          <p:nvPr/>
        </p:nvSpPr>
        <p:spPr bwMode="gray">
          <a:xfrm>
            <a:off x="214313" y="6357938"/>
            <a:ext cx="428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fld id="{4BDBBE78-8613-4619-B765-42E2A5BFBDC6}" type="slidenum">
              <a:rPr lang="en-GB" sz="1400" b="1">
                <a:solidFill>
                  <a:srgbClr val="333399"/>
                </a:solidFill>
              </a:rPr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t>4</a:t>
            </a:fld>
            <a:endParaRPr lang="en-GB" sz="1400" b="1">
              <a:solidFill>
                <a:srgbClr val="333399"/>
              </a:solidFill>
            </a:endParaRPr>
          </a:p>
        </p:txBody>
      </p:sp>
      <p:graphicFrame>
        <p:nvGraphicFramePr>
          <p:cNvPr id="26716" name="Group 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180501"/>
              </p:ext>
            </p:extLst>
          </p:nvPr>
        </p:nvGraphicFramePr>
        <p:xfrm>
          <a:off x="323528" y="1484784"/>
          <a:ext cx="8568953" cy="4299311"/>
        </p:xfrm>
        <a:graphic>
          <a:graphicData uri="http://schemas.openxmlformats.org/drawingml/2006/table">
            <a:tbl>
              <a:tblPr/>
              <a:tblGrid>
                <a:gridCol w="4438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 </a:t>
                      </a:r>
                      <a:r>
                        <a:rPr kumimoji="0" lang="ru-RU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 г прогноз	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93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Инвестиций в основной капитал по организациям, не относящимся к субъектам малого предпринимательства, млн. руб.	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103,7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3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к предшествующему году, %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105,1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 жилья, кв.м.	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2513,0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1940,0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1940,0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539" name="Заголовок 1"/>
          <p:cNvSpPr txBox="1">
            <a:spLocks/>
          </p:cNvSpPr>
          <p:nvPr/>
        </p:nvSpPr>
        <p:spPr bwMode="gray">
          <a:xfrm>
            <a:off x="1619250" y="908050"/>
            <a:ext cx="62150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914400"/>
            <a:r>
              <a:rPr lang="ru-RU" b="1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393825" y="812403"/>
            <a:ext cx="8750175" cy="504056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</a:pPr>
            <a:r>
              <a:rPr lang="ru-RU" sz="22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строительства за счет средств</a:t>
            </a:r>
            <a:r>
              <a:rPr lang="en-US" sz="22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 на 202</a:t>
            </a:r>
            <a:r>
              <a:rPr lang="en-US" sz="22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22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год</a:t>
            </a:r>
          </a:p>
        </p:txBody>
      </p:sp>
      <p:sp>
        <p:nvSpPr>
          <p:cNvPr id="22530" name="Номер слайда 6"/>
          <p:cNvSpPr txBox="1">
            <a:spLocks/>
          </p:cNvSpPr>
          <p:nvPr/>
        </p:nvSpPr>
        <p:spPr bwMode="gray">
          <a:xfrm>
            <a:off x="214313" y="6357938"/>
            <a:ext cx="428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fld id="{2DF5EA5E-3CFC-4303-B0D4-A7F61C8B5B4B}" type="slidenum">
              <a:rPr lang="en-GB" sz="1400" b="1">
                <a:solidFill>
                  <a:srgbClr val="333399"/>
                </a:solidFill>
              </a:rPr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t>5</a:t>
            </a:fld>
            <a:endParaRPr lang="en-GB" sz="1400" b="1">
              <a:solidFill>
                <a:srgbClr val="333399"/>
              </a:solidFill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52BAFBE-D9B0-443C-42D9-8083695D3B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653196"/>
              </p:ext>
            </p:extLst>
          </p:nvPr>
        </p:nvGraphicFramePr>
        <p:xfrm>
          <a:off x="539552" y="1729629"/>
          <a:ext cx="8136904" cy="4190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5495">
                  <a:extLst>
                    <a:ext uri="{9D8B030D-6E8A-4147-A177-3AD203B41FA5}">
                      <a16:colId xmlns:a16="http://schemas.microsoft.com/office/drawing/2014/main" val="949280577"/>
                    </a:ext>
                  </a:extLst>
                </a:gridCol>
                <a:gridCol w="1431409">
                  <a:extLst>
                    <a:ext uri="{9D8B030D-6E8A-4147-A177-3AD203B41FA5}">
                      <a16:colId xmlns:a16="http://schemas.microsoft.com/office/drawing/2014/main" val="1485204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Объекты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Млн. руб.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15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Строительство трех двухквартирных домов и один </a:t>
                      </a: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трехквартирный дом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26,2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887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Капитальный ремонт водопроводных сетей по району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17,9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318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/>
                        <a:t>Капитальный ремонт тепловых сетей по району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903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Капитальный ремонт автомобильных дорог местного значения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20,5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874748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1490972" y="244600"/>
            <a:ext cx="6162055" cy="854298"/>
          </a:xfrm>
        </p:spPr>
        <p:txBody>
          <a:bodyPr/>
          <a:lstStyle/>
          <a:p>
            <a:r>
              <a:rPr lang="ru-RU" sz="2400" dirty="0">
                <a:solidFill>
                  <a:srgbClr val="333399"/>
                </a:solidFill>
              </a:rPr>
              <a:t>Потребительский рынок</a:t>
            </a:r>
          </a:p>
        </p:txBody>
      </p:sp>
      <p:graphicFrame>
        <p:nvGraphicFramePr>
          <p:cNvPr id="43067" name="Group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74648"/>
              </p:ext>
            </p:extLst>
          </p:nvPr>
        </p:nvGraphicFramePr>
        <p:xfrm>
          <a:off x="395536" y="1196752"/>
          <a:ext cx="8496944" cy="4989499"/>
        </p:xfrm>
        <a:graphic>
          <a:graphicData uri="http://schemas.openxmlformats.org/drawingml/2006/table">
            <a:tbl>
              <a:tblPr/>
              <a:tblGrid>
                <a:gridCol w="3247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3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60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76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29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237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 факт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 </a:t>
                      </a:r>
                      <a:r>
                        <a:rPr kumimoji="0" lang="ru-RU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 прогноз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37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1171,3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1194,7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1266,4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04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121,8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102,0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106,0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0362681"/>
                  </a:ext>
                </a:extLst>
              </a:tr>
              <a:tr h="931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Платные услуги населению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21,1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48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Сводный индекс потребительских цен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109,0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108,6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136904" cy="54868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 предпринимательства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33264"/>
            <a:ext cx="8784976" cy="6624736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малых и средних предприятий на конец 202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года – 2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2296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предпринимателей -  2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чел.;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Самозанятых – 491 чел.</a:t>
            </a:r>
          </a:p>
          <a:p>
            <a:pPr marL="82296" indent="0">
              <a:buNone/>
            </a:pPr>
            <a:r>
              <a:rPr lang="ru-RU" sz="2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Мероприятия:</a:t>
            </a:r>
          </a:p>
          <a:p>
            <a:pPr marL="82296" indent="0">
              <a:buNone/>
            </a:pP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879726"/>
              </p:ext>
            </p:extLst>
          </p:nvPr>
        </p:nvGraphicFramePr>
        <p:xfrm>
          <a:off x="323528" y="2492445"/>
          <a:ext cx="8496944" cy="436962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496944">
                  <a:extLst>
                    <a:ext uri="{9D8B030D-6E8A-4147-A177-3AD203B41FA5}">
                      <a16:colId xmlns:a16="http://schemas.microsoft.com/office/drawing/2014/main" val="3417440708"/>
                    </a:ext>
                  </a:extLst>
                </a:gridCol>
              </a:tblGrid>
              <a:tr h="529143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Информирование о мерах господдержки, об учебах, публикация материалов на сайте района и в соцсетях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9297603"/>
                  </a:ext>
                </a:extLst>
              </a:tr>
              <a:tr h="448360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Помощь в составлении бизнес-планов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90537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Сдача в аренду и продажа муниципального имущества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251718"/>
                  </a:ext>
                </a:extLst>
              </a:tr>
              <a:tr h="406961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семинаров по проблемным вопросам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883743"/>
                  </a:ext>
                </a:extLst>
              </a:tr>
              <a:tr h="529143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Содействие</a:t>
                      </a:r>
                      <a:r>
                        <a:rPr lang="ru-RU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оформлении документов на получение грантов по </a:t>
                      </a:r>
                      <a:r>
                        <a:rPr lang="ru-RU" sz="24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Агростартапу</a:t>
                      </a:r>
                      <a:r>
                        <a:rPr lang="ru-RU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24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соцконтракту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0280099"/>
                  </a:ext>
                </a:extLst>
              </a:tr>
              <a:tr h="529143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Представление к награждению грамотами успешных</a:t>
                      </a:r>
                      <a:r>
                        <a:rPr lang="ru-RU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предпринимателей и их работников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791960"/>
                  </a:ext>
                </a:extLst>
              </a:tr>
              <a:tr h="529143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Анкетирование для мониторинга проблем СМП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0240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8363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Заголовок 1"/>
          <p:cNvSpPr>
            <a:spLocks noGrp="1"/>
          </p:cNvSpPr>
          <p:nvPr>
            <p:ph type="title"/>
          </p:nvPr>
        </p:nvSpPr>
        <p:spPr>
          <a:xfrm>
            <a:off x="1187624" y="692838"/>
            <a:ext cx="3455814" cy="719938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br>
              <a:rPr lang="ru-RU" sz="20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20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 оплаты труда, </a:t>
            </a:r>
            <a:br>
              <a:rPr lang="ru-RU" sz="24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8" name="Номер слайда 6"/>
          <p:cNvSpPr txBox="1">
            <a:spLocks/>
          </p:cNvSpPr>
          <p:nvPr/>
        </p:nvSpPr>
        <p:spPr bwMode="gray">
          <a:xfrm>
            <a:off x="214313" y="6357938"/>
            <a:ext cx="428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fld id="{5B3130F6-E763-440F-85D0-3B24BCD8F687}" type="slidenum">
              <a:rPr lang="en-GB" sz="1400" b="1">
                <a:solidFill>
                  <a:srgbClr val="333399"/>
                </a:solidFill>
              </a:rPr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t>8</a:t>
            </a:fld>
            <a:endParaRPr lang="en-GB" sz="1400" b="1">
              <a:solidFill>
                <a:srgbClr val="333399"/>
              </a:solidFill>
            </a:endParaRPr>
          </a:p>
        </p:txBody>
      </p:sp>
      <p:graphicFrame>
        <p:nvGraphicFramePr>
          <p:cNvPr id="2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1231982"/>
              </p:ext>
            </p:extLst>
          </p:nvPr>
        </p:nvGraphicFramePr>
        <p:xfrm>
          <a:off x="642937" y="1268760"/>
          <a:ext cx="4289103" cy="5393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1657233"/>
              </p:ext>
            </p:extLst>
          </p:nvPr>
        </p:nvGraphicFramePr>
        <p:xfrm>
          <a:off x="4932040" y="1628800"/>
          <a:ext cx="3895031" cy="4881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439" name="Заголовок 1"/>
          <p:cNvSpPr txBox="1">
            <a:spLocks/>
          </p:cNvSpPr>
          <p:nvPr/>
        </p:nvSpPr>
        <p:spPr bwMode="gray">
          <a:xfrm>
            <a:off x="5643563" y="642938"/>
            <a:ext cx="3373437" cy="9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914400"/>
            <a:r>
              <a:rPr lang="ru-RU" b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СРЕДНЕМЕСЯЧНАЯ</a:t>
            </a:r>
            <a:r>
              <a:rPr lang="ru-RU" b="1" dirty="0">
                <a:solidFill>
                  <a:srgbClr val="333399"/>
                </a:solidFill>
              </a:rPr>
              <a:t> </a:t>
            </a:r>
            <a:r>
              <a:rPr lang="ru-RU" b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</a:t>
            </a:r>
            <a:r>
              <a:rPr lang="ru-RU" b="1" dirty="0">
                <a:solidFill>
                  <a:srgbClr val="333399"/>
                </a:solidFill>
              </a:rPr>
              <a:t>, руб.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285750"/>
            <a:ext cx="4320480" cy="461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buFont typeface="Arial" charset="0"/>
              <a:buNone/>
              <a:defRPr/>
            </a:pPr>
            <a:r>
              <a:rPr lang="ru-RU" sz="2400" b="1" dirty="0">
                <a:solidFill>
                  <a:srgbClr val="333399"/>
                </a:solidFill>
              </a:rPr>
              <a:t>Доходы населения</a:t>
            </a:r>
            <a:endParaRPr lang="ru-RU" sz="2400" b="1" kern="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8147248" cy="504056"/>
          </a:xfrm>
        </p:spPr>
        <p:txBody>
          <a:bodyPr/>
          <a:lstStyle/>
          <a:p>
            <a:r>
              <a:rPr lang="ru-RU" sz="2800" b="1" dirty="0"/>
              <a:t>Труд и занятость населения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69142"/>
              </p:ext>
            </p:extLst>
          </p:nvPr>
        </p:nvGraphicFramePr>
        <p:xfrm>
          <a:off x="143508" y="1367216"/>
          <a:ext cx="8856984" cy="41235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12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8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0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Показатели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2024</a:t>
                      </a:r>
                      <a:r>
                        <a:rPr lang="ru-RU" sz="2400" b="1" baseline="0" dirty="0"/>
                        <a:t> год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2025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2026 год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dirty="0"/>
                        <a:t>Среднесписочная численность работников  организаций района, человек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2213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2191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2191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r>
                        <a:rPr lang="ru-RU" sz="2600" b="1" dirty="0"/>
                        <a:t>Численность зарегистрированных безработных, человек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0287">
                <a:tc>
                  <a:txBody>
                    <a:bodyPr/>
                    <a:lstStyle/>
                    <a:p>
                      <a:r>
                        <a:rPr lang="ru-RU" sz="2600" b="1" dirty="0"/>
                        <a:t>Уровень безработицы,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1,16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1,05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b="1" dirty="0"/>
                        <a:t>1,05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50268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10736</TotalTime>
  <Words>535</Words>
  <Application>Microsoft Office PowerPoint</Application>
  <PresentationFormat>Экран (4:3)</PresentationFormat>
  <Paragraphs>174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Arial Black</vt:lpstr>
      <vt:lpstr>Century Gothic</vt:lpstr>
      <vt:lpstr>Courier New</vt:lpstr>
      <vt:lpstr>Palatino Linotype</vt:lpstr>
      <vt:lpstr>Times New Roman</vt:lpstr>
      <vt:lpstr>Wingdings</vt:lpstr>
      <vt:lpstr>Исполнительная</vt:lpstr>
      <vt:lpstr>Презентация PowerPoint</vt:lpstr>
      <vt:lpstr> Промышленность</vt:lpstr>
      <vt:lpstr>Презентация PowerPoint</vt:lpstr>
      <vt:lpstr>Капитальные вложения</vt:lpstr>
      <vt:lpstr>Объекты строительства за счет средств бюджета на 2026 год</vt:lpstr>
      <vt:lpstr>Потребительский рынок</vt:lpstr>
      <vt:lpstr>Развитие  предпринимательства</vt:lpstr>
      <vt:lpstr>  Фонд оплаты труда,  млн. руб.</vt:lpstr>
      <vt:lpstr>Труд и занятость населения</vt:lpstr>
      <vt:lpstr>Валовый районный продукт</vt:lpstr>
      <vt:lpstr>Муниципальные программы: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Финансирование целевых республиканских программ (тыс. руб.)</dc:title>
  <dc:creator>User</dc:creator>
  <cp:lastModifiedBy>Сухих Елена Ивановна</cp:lastModifiedBy>
  <cp:revision>651</cp:revision>
  <cp:lastPrinted>2022-11-10T07:25:27Z</cp:lastPrinted>
  <dcterms:modified xsi:type="dcterms:W3CDTF">2025-12-18T05:03:39Z</dcterms:modified>
</cp:coreProperties>
</file>