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03" r:id="rId1"/>
  </p:sldMasterIdLst>
  <p:notesMasterIdLst>
    <p:notesMasterId r:id="rId27"/>
  </p:notesMasterIdLst>
  <p:handoutMasterIdLst>
    <p:handoutMasterId r:id="rId28"/>
  </p:handoutMasterIdLst>
  <p:sldIdLst>
    <p:sldId id="341" r:id="rId2"/>
    <p:sldId id="435" r:id="rId3"/>
    <p:sldId id="485" r:id="rId4"/>
    <p:sldId id="479" r:id="rId5"/>
    <p:sldId id="457" r:id="rId6"/>
    <p:sldId id="460" r:id="rId7"/>
    <p:sldId id="489" r:id="rId8"/>
    <p:sldId id="490" r:id="rId9"/>
    <p:sldId id="480" r:id="rId10"/>
    <p:sldId id="449" r:id="rId11"/>
    <p:sldId id="492" r:id="rId12"/>
    <p:sldId id="451" r:id="rId13"/>
    <p:sldId id="450" r:id="rId14"/>
    <p:sldId id="462" r:id="rId15"/>
    <p:sldId id="484" r:id="rId16"/>
    <p:sldId id="455" r:id="rId17"/>
    <p:sldId id="482" r:id="rId18"/>
    <p:sldId id="483" r:id="rId19"/>
    <p:sldId id="464" r:id="rId20"/>
    <p:sldId id="491" r:id="rId21"/>
    <p:sldId id="459" r:id="rId22"/>
    <p:sldId id="486" r:id="rId23"/>
    <p:sldId id="478" r:id="rId24"/>
    <p:sldId id="493" r:id="rId25"/>
    <p:sldId id="385" r:id="rId26"/>
  </p:sldIdLst>
  <p:sldSz cx="9144000" cy="6858000" type="screen4x3"/>
  <p:notesSz cx="6797675" cy="9928225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457" autoAdjust="0"/>
    <p:restoredTop sz="96923" autoAdjust="0"/>
  </p:normalViewPr>
  <p:slideViewPr>
    <p:cSldViewPr>
      <p:cViewPr varScale="1">
        <p:scale>
          <a:sx n="63" d="100"/>
          <a:sy n="63" d="100"/>
        </p:scale>
        <p:origin x="-120" y="-81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126" y="170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8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233935498283881"/>
          <c:y val="5.0474464929385697E-2"/>
          <c:w val="0.54669799346046832"/>
          <c:h val="0.875242713001506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chemeClr val="tx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General</c:formatCode>
                <c:ptCount val="1"/>
                <c:pt idx="0">
                  <c:v>462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Лист1!$C$2</c:f>
              <c:numCache>
                <c:formatCode>General</c:formatCode>
                <c:ptCount val="1"/>
                <c:pt idx="0">
                  <c:v>489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50"/>
            </a:solidFill>
            <a:ln w="12942">
              <a:solidFill>
                <a:srgbClr val="000000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Лист1!$D$2</c:f>
              <c:numCache>
                <c:formatCode>General</c:formatCode>
                <c:ptCount val="1"/>
                <c:pt idx="0">
                  <c:v>534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90496"/>
        <c:axId val="41553920"/>
      </c:barChart>
      <c:catAx>
        <c:axId val="33290496"/>
        <c:scaling>
          <c:orientation val="minMax"/>
        </c:scaling>
        <c:delete val="1"/>
        <c:axPos val="b"/>
        <c:majorTickMark val="out"/>
        <c:minorTickMark val="none"/>
        <c:tickLblPos val="nextTo"/>
        <c:crossAx val="41553920"/>
        <c:crosses val="autoZero"/>
        <c:auto val="1"/>
        <c:lblAlgn val="ctr"/>
        <c:lblOffset val="100"/>
        <c:noMultiLvlLbl val="0"/>
      </c:catAx>
      <c:valAx>
        <c:axId val="41553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290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8.505055785565159E-2"/>
          <c:y val="0.9548118479509603"/>
          <c:w val="0.71512240959231244"/>
          <c:h val="3.6846128195230511E-2"/>
        </c:manualLayout>
      </c:layout>
      <c:overlay val="0"/>
      <c:txPr>
        <a:bodyPr/>
        <a:lstStyle/>
        <a:p>
          <a:pPr>
            <a:defRPr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34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69865105939218"/>
          <c:y val="5.7187235917486472E-2"/>
          <c:w val="0.63488057465530334"/>
          <c:h val="0.88562552816502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ln w="9525"/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General</c:formatCode>
                <c:ptCount val="1"/>
                <c:pt idx="0">
                  <c:v>17913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Лист1!$C$2</c:f>
              <c:numCache>
                <c:formatCode>General</c:formatCode>
                <c:ptCount val="1"/>
                <c:pt idx="0">
                  <c:v>19367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50"/>
            </a:solidFill>
            <a:ln w="13250">
              <a:solidFill>
                <a:srgbClr val="000000"/>
              </a:solidFill>
              <a:prstDash val="solid"/>
            </a:ln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Лист1!$D$2</c:f>
              <c:numCache>
                <c:formatCode>General</c:formatCode>
                <c:ptCount val="1"/>
                <c:pt idx="0">
                  <c:v>21148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6624"/>
        <c:axId val="36540416"/>
      </c:barChart>
      <c:catAx>
        <c:axId val="36026624"/>
        <c:scaling>
          <c:orientation val="minMax"/>
        </c:scaling>
        <c:delete val="1"/>
        <c:axPos val="b"/>
        <c:majorTickMark val="out"/>
        <c:minorTickMark val="none"/>
        <c:tickLblPos val="nextTo"/>
        <c:crossAx val="36540416"/>
        <c:crosses val="autoZero"/>
        <c:auto val="1"/>
        <c:lblAlgn val="ctr"/>
        <c:lblOffset val="100"/>
        <c:noMultiLvlLbl val="0"/>
      </c:catAx>
      <c:valAx>
        <c:axId val="36540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6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361461533400604"/>
          <c:y val="0.9443103987375292"/>
          <c:w val="0.85267676975194862"/>
          <c:h val="5.568952102331082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78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fld id="{5DE6FC37-8BFD-412F-920E-B6A45A654909}" type="datetimeFigureOut">
              <a:rPr lang="ru-RU"/>
              <a:pPr>
                <a:defRPr/>
              </a:pPr>
              <a:t>16.12.2015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 sz="1200"/>
            </a:lvl1pPr>
          </a:lstStyle>
          <a:p>
            <a:pPr>
              <a:defRPr/>
            </a:pPr>
            <a:fld id="{C053D9A8-30E5-4383-A710-D9CF0473A8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314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1" y="1"/>
            <a:ext cx="2944086" cy="494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0443" y="1"/>
            <a:ext cx="2944085" cy="494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36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715907"/>
            <a:ext cx="5436567" cy="4465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1" y="9430091"/>
            <a:ext cx="2944086" cy="494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0443" y="9430091"/>
            <a:ext cx="2944085" cy="494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79BA85EB-1F30-4F43-B089-6BD8A918AF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466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fld id="{87FA1873-3742-4D78-9B67-936FC2B90A23}" type="slidenum">
              <a:rPr lang="en-GB" smtClean="0">
                <a:latin typeface="Times New Roman" pitchFamily="18" charset="0"/>
              </a:rPr>
              <a:pPr>
                <a:buFont typeface="Wingdings" pitchFamily="2" charset="2"/>
                <a:buNone/>
              </a:pPr>
              <a:t>25</a:t>
            </a:fld>
            <a:endParaRPr lang="en-GB" dirty="0" smtClean="0">
              <a:latin typeface="Times New Roman" pitchFamily="18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768" y="4715907"/>
            <a:ext cx="5438140" cy="4469425"/>
          </a:xfrm>
          <a:noFill/>
          <a:ln/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C0AC90-B687-44E7-88F2-A61CF22919F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89AA03-B090-4DAB-BBFA-4A21C1FEEAB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E76130-1B54-4D09-B975-74DED0F99C82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B9293-E382-48EB-B848-0C92A1D748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BDCD01-37A7-43B5-BB27-BC1AC791CA23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85DC5-9A6C-4DC4-ABC2-DBF753DAAEFF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39311-5F5E-4FF2-88CA-CAFF9C3B8AC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81C17-CEC0-4B47-951C-87E1DAD1415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6E238-4332-4202-B909-F6E8D06EA9F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C5FEA-2272-4551-A355-301FDB9FB84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F3BE46-1222-4FC8-936A-8C3D3610C68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700A0-1341-4075-9662-C0D8AD179F11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1A31EE72-3CA5-4A1E-B558-EE465DD260AA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3786188"/>
            <a:ext cx="7858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Y:\Перминов Николай Геннадьевич\doc\СЭР слайды\главна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5286375"/>
            <a:ext cx="22336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1"/>
          <p:cNvSpPr txBox="1">
            <a:spLocks noChangeArrowheads="1"/>
          </p:cNvSpPr>
          <p:nvPr/>
        </p:nvSpPr>
        <p:spPr bwMode="gray">
          <a:xfrm>
            <a:off x="2071688" y="1916113"/>
            <a:ext cx="66341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 </a:t>
            </a:r>
            <a:endParaRPr lang="ru-RU" sz="2400" b="1" dirty="0" smtClean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</a:t>
            </a:r>
            <a:endParaRPr lang="ru-RU" sz="24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</a:t>
            </a: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«Красногорский  район» </a:t>
            </a:r>
          </a:p>
          <a:p>
            <a:pPr algn="ct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год и плановый период 2017 и 2018  годов  </a:t>
            </a:r>
            <a:endParaRPr lang="ru-RU" sz="24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>
              <a:buClr>
                <a:srgbClr val="E271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b="1" dirty="0">
              <a:solidFill>
                <a:srgbClr val="333399"/>
              </a:solidFill>
              <a:latin typeface="Arial Black" pitchFamily="34" charset="0"/>
            </a:endParaRPr>
          </a:p>
        </p:txBody>
      </p:sp>
      <p:pic>
        <p:nvPicPr>
          <p:cNvPr id="17412" name="Picture 1" descr="Y:\Перминов Николай Геннадьевич\doc\СЭР слайды\Кар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916113"/>
            <a:ext cx="121443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Заголовок 1"/>
          <p:cNvSpPr>
            <a:spLocks noGrp="1"/>
          </p:cNvSpPr>
          <p:nvPr>
            <p:ph type="title"/>
          </p:nvPr>
        </p:nvSpPr>
        <p:spPr>
          <a:xfrm>
            <a:off x="1187624" y="692838"/>
            <a:ext cx="3455814" cy="719938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ru-RU" sz="1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 оплаты труда, </a:t>
            </a:r>
            <a:br>
              <a:rPr lang="ru-RU" sz="1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8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5B3130F6-E763-440F-85D0-3B24BCD8F687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10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174188"/>
              </p:ext>
            </p:extLst>
          </p:nvPr>
        </p:nvGraphicFramePr>
        <p:xfrm>
          <a:off x="827584" y="1628800"/>
          <a:ext cx="3939120" cy="5081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81918"/>
              </p:ext>
            </p:extLst>
          </p:nvPr>
        </p:nvGraphicFramePr>
        <p:xfrm>
          <a:off x="4860032" y="1628800"/>
          <a:ext cx="3967039" cy="503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9" name="Заголовок 1"/>
          <p:cNvSpPr txBox="1">
            <a:spLocks/>
          </p:cNvSpPr>
          <p:nvPr/>
        </p:nvSpPr>
        <p:spPr bwMode="gray">
          <a:xfrm>
            <a:off x="5643563" y="642938"/>
            <a:ext cx="3373437" cy="9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/>
            <a:r>
              <a:rPr lang="ru-RU" b="1" dirty="0">
                <a:solidFill>
                  <a:srgbClr val="333399"/>
                </a:solidFill>
              </a:rPr>
              <a:t>Среднемесячная заработная плата, руб.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85750"/>
            <a:ext cx="4320480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buFont typeface="Arial" charset="0"/>
              <a:buNone/>
              <a:defRPr/>
            </a:pPr>
            <a:r>
              <a:rPr lang="ru-RU" sz="2400" b="1" dirty="0">
                <a:solidFill>
                  <a:srgbClr val="333399"/>
                </a:solidFill>
              </a:rPr>
              <a:t>Доходы населения</a:t>
            </a:r>
            <a:endParaRPr lang="ru-RU" sz="2400" b="1" kern="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57606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 предпринимательства</a:t>
            </a:r>
            <a:endParaRPr lang="ru-RU" sz="2800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640960" cy="588072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малых предприятий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38 единиц;</a:t>
            </a:r>
          </a:p>
          <a:p>
            <a:pPr marL="82296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предпринимателей -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131 человек;</a:t>
            </a:r>
          </a:p>
          <a:p>
            <a:pPr marL="82296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Мероприятия: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-информирование о мерах господдержки, об учебах, конкурсах, выставках;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-помощь в составлении бизнес-планов и в их продвижении;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-сдача в аренду и продажа муниципального имущества;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-содействие в получении субсидий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УР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-проведение семинаров по проблемным вопросам;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-публикация материалов о работе бизнеса в СМИ;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-награждение лучших;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-привлечение средств на поддержку из бюджета УР;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-мониторинг проблем развития МП.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36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75240" cy="648072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333399"/>
                </a:solidFill>
              </a:rPr>
              <a:t>Демографическая и семейная политика</a:t>
            </a:r>
          </a:p>
        </p:txBody>
      </p:sp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467544" y="692696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-Работа с детьми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семьями социального риска;</a:t>
            </a:r>
          </a:p>
          <a:p>
            <a:pPr defTabSz="91440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-Противодействие жестокому обращению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детьми;</a:t>
            </a:r>
          </a:p>
          <a:p>
            <a:pPr defTabSz="91440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-Реализация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льгот многодетным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малообеспечен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семьям;</a:t>
            </a:r>
          </a:p>
          <a:p>
            <a:pPr marL="342900" indent="-342900" defTabSz="914400"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-Устройство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детей, оставшихся без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попечения родителей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защита их прав и интересов;</a:t>
            </a:r>
          </a:p>
          <a:p>
            <a:pPr marL="342900" indent="-342900" defTabSz="914400"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-Защита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 и законных интересов несовершеннолетних;</a:t>
            </a:r>
          </a:p>
          <a:p>
            <a:pPr marL="342900" indent="-342900" defTabSz="914400">
              <a:buFont typeface="Arial" charset="0"/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беспризорности,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правонарушений несовершеннолетних;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defTabSz="914400"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-Пропаганда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здорового образа жизни;</a:t>
            </a:r>
          </a:p>
          <a:p>
            <a:pPr marL="342900" indent="-342900" defTabSz="914400"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-Повышение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рождаемости.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832648" cy="648072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333399"/>
                </a:solidFill>
              </a:rPr>
              <a:t>ЗАДАЧИ ЗДРАВООХРАНЕНИЯ</a:t>
            </a:r>
          </a:p>
        </p:txBody>
      </p:sp>
      <p:sp>
        <p:nvSpPr>
          <p:cNvPr id="28674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0617981C-56C7-4186-B811-3BE3F3F62843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13</a:t>
            </a:fld>
            <a:endParaRPr lang="en-GB" sz="1400" b="1">
              <a:solidFill>
                <a:srgbClr val="333399"/>
              </a:solidFill>
            </a:endParaRPr>
          </a:p>
        </p:txBody>
      </p:sp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428625" y="933339"/>
            <a:ext cx="8501063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заболеваний, развитие первичной медико-санитарной помощи;</a:t>
            </a:r>
          </a:p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школ здоровья по факторам риска;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медицинских услуг;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Диспансеризация населения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Вакцинация населения;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buFontTx/>
              <a:buChar char="•"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здорового образа жизни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defTabSz="914400">
              <a:buFontTx/>
              <a:buChar char="•"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общеврачебной практики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defTabSz="914400">
              <a:buFontTx/>
              <a:buChar char="•"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федеральных стандартов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порядков оказания медицинской помощи;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buFontTx/>
              <a:buChar char="•"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современных и информационных технологий в медицинскую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</a:t>
            </a:r>
            <a:r>
              <a:rPr lang="ru-RU" sz="28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</a:p>
          <a:p>
            <a:pPr algn="just" defTabSz="914400"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Санитарно-просветительская деятельность.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5977160" cy="1079847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333399"/>
                </a:solidFill>
              </a:rPr>
              <a:t>Развитие системы образования</a:t>
            </a:r>
          </a:p>
        </p:txBody>
      </p:sp>
      <p:sp>
        <p:nvSpPr>
          <p:cNvPr id="3174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313" y="6357938"/>
            <a:ext cx="2133600" cy="304800"/>
          </a:xfrm>
          <a:noFill/>
        </p:spPr>
        <p:txBody>
          <a:bodyPr>
            <a:normAutofit/>
          </a:bodyPr>
          <a:lstStyle/>
          <a:p>
            <a:pPr algn="l"/>
            <a:fld id="{6FE18C12-7D0F-47D3-B235-7D95C2B4F096}" type="slidenum">
              <a:rPr lang="en-GB" b="1" smtClean="0">
                <a:solidFill>
                  <a:srgbClr val="333399"/>
                </a:solidFill>
              </a:rPr>
              <a:pPr algn="l"/>
              <a:t>14</a:t>
            </a:fld>
            <a:endParaRPr lang="en-GB" b="1" smtClean="0">
              <a:solidFill>
                <a:srgbClr val="333399"/>
              </a:solidFill>
            </a:endParaRPr>
          </a:p>
        </p:txBody>
      </p:sp>
      <p:sp>
        <p:nvSpPr>
          <p:cNvPr id="31749" name="Заголовок 1"/>
          <p:cNvSpPr txBox="1">
            <a:spLocks/>
          </p:cNvSpPr>
          <p:nvPr/>
        </p:nvSpPr>
        <p:spPr bwMode="gray">
          <a:xfrm>
            <a:off x="467544" y="1268760"/>
            <a:ext cx="849694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инфраструктуры образования;</a:t>
            </a:r>
          </a:p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новые образовательные стандарты;</a:t>
            </a:r>
          </a:p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детской одаренности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образовательных систем, ориентированных на развитие творческой личности, обеспечение единства обучения и воспитания;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образовательного процесса, сохранение и укрепление здоровья детей;</a:t>
            </a:r>
          </a:p>
          <a:p>
            <a:pPr marL="342900" lvl="0" indent="-3429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педагогов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64807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333399"/>
                </a:solidFill>
              </a:rPr>
              <a:t>Основные показатели в области образования на 2016 год</a:t>
            </a:r>
            <a:endParaRPr lang="ru-RU" sz="2400" dirty="0">
              <a:solidFill>
                <a:srgbClr val="333399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7172860"/>
              </p:ext>
            </p:extLst>
          </p:nvPr>
        </p:nvGraphicFramePr>
        <p:xfrm>
          <a:off x="395535" y="764701"/>
          <a:ext cx="8568953" cy="597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9587"/>
                <a:gridCol w="1142510"/>
                <a:gridCol w="1356856"/>
              </a:tblGrid>
              <a:tr h="371316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</a:t>
                      </a:r>
                      <a:endParaRPr lang="ru-RU" dirty="0"/>
                    </a:p>
                  </a:txBody>
                  <a:tcPr/>
                </a:tc>
              </a:tr>
              <a:tr h="371316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детей, обучающихся в ДОУ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605</a:t>
                      </a:r>
                      <a:endParaRPr lang="ru-RU" dirty="0"/>
                    </a:p>
                  </a:txBody>
                  <a:tcPr/>
                </a:tc>
              </a:tr>
              <a:tr h="371316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детей, обучающихся в школах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1110</a:t>
                      </a:r>
                      <a:endParaRPr lang="ru-RU" dirty="0"/>
                    </a:p>
                  </a:txBody>
                  <a:tcPr/>
                </a:tc>
              </a:tr>
              <a:tr h="640902"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детей 1-6 дет, получающих дошкольную образовательную услугу,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79,4</a:t>
                      </a:r>
                      <a:endParaRPr lang="ru-RU" dirty="0"/>
                    </a:p>
                  </a:txBody>
                  <a:tcPr/>
                </a:tc>
              </a:tr>
              <a:tr h="640902"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</a:t>
                      </a:r>
                      <a:r>
                        <a:rPr lang="ru-RU" baseline="0" dirty="0" smtClean="0"/>
                        <a:t> детей 1-6 лет, состоящих на учете для определения в дошкольные учреждения,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7,2</a:t>
                      </a:r>
                      <a:endParaRPr lang="ru-RU" dirty="0"/>
                    </a:p>
                  </a:txBody>
                  <a:tcPr/>
                </a:tc>
              </a:tr>
              <a:tr h="640902"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выпускников, сдавших ЕГЭ по русскому языку и математике,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98,7</a:t>
                      </a:r>
                      <a:endParaRPr lang="ru-RU" dirty="0"/>
                    </a:p>
                  </a:txBody>
                  <a:tcPr/>
                </a:tc>
              </a:tr>
              <a:tr h="915574">
                <a:tc>
                  <a:txBody>
                    <a:bodyPr/>
                    <a:lstStyle/>
                    <a:p>
                      <a:r>
                        <a:rPr lang="ru-RU" dirty="0" smtClean="0"/>
                        <a:t>Удельный вес учащихся, обучающихся в соответствии с федеральными государственными образовательными стандартами,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49,1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59,3</a:t>
                      </a:r>
                      <a:endParaRPr lang="ru-RU" dirty="0"/>
                    </a:p>
                  </a:txBody>
                  <a:tcPr/>
                </a:tc>
              </a:tr>
              <a:tr h="371316"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детей первой и второй групп здоровья,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88,5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88,5</a:t>
                      </a:r>
                      <a:endParaRPr lang="ru-RU" dirty="0"/>
                    </a:p>
                  </a:txBody>
                  <a:tcPr/>
                </a:tc>
              </a:tr>
              <a:tr h="640902"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детей 5-18 лет, получающих услуги по дополнительному образованию,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64,6</a:t>
                      </a:r>
                      <a:endParaRPr lang="ru-RU" dirty="0"/>
                    </a:p>
                  </a:txBody>
                  <a:tcPr/>
                </a:tc>
              </a:tr>
              <a:tr h="640902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учащихся ДЮСШ, имеющих спортивные разряды,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</a:tr>
              <a:tr h="371316">
                <a:tc>
                  <a:txBody>
                    <a:bodyPr/>
                    <a:lstStyle/>
                    <a:p>
                      <a:r>
                        <a:rPr lang="ru-RU" dirty="0" smtClean="0"/>
                        <a:t>Охват учащихся всеми видами питания,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98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72008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333399"/>
                </a:solidFill>
              </a:rPr>
              <a:t>Культура</a:t>
            </a:r>
          </a:p>
        </p:txBody>
      </p:sp>
      <p:sp>
        <p:nvSpPr>
          <p:cNvPr id="32770" name="Прямоугольник 2"/>
          <p:cNvSpPr>
            <a:spLocks noChangeArrowheads="1"/>
          </p:cNvSpPr>
          <p:nvPr/>
        </p:nvSpPr>
        <p:spPr bwMode="auto">
          <a:xfrm>
            <a:off x="251520" y="908720"/>
            <a:ext cx="8640960" cy="60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Сохранение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развитие многонационального культурного наследия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самодеятельного художественного творчества;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выставок, экскурсий, концертов по пропаганде творческих достижений художественных коллективов и ДПИ;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кружков, секций, других любительских формирований;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Гражданско-патриотическое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экологическое воспитание детей, продвижение книги и чтения;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декоративно-прикладного искусства и ремесел;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информационных ресурсов библиотек.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7931224" cy="576064"/>
          </a:xfrm>
        </p:spPr>
        <p:txBody>
          <a:bodyPr/>
          <a:lstStyle/>
          <a:p>
            <a:r>
              <a:rPr lang="ru-RU" sz="3600" dirty="0" smtClean="0">
                <a:solidFill>
                  <a:srgbClr val="333399"/>
                </a:solidFill>
              </a:rPr>
              <a:t>Спорт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764704"/>
            <a:ext cx="8435280" cy="57606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массовых физкультурно-спортивных мероприятий;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круга спортивных секций и кружков;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в спорт по месту работы, в садиках, школах;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спортзалов для занятий спортом;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выступления спортсменов на региональном уровне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систематически занимающихся физической культурой и спортом – </a:t>
            </a: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30,13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учащихся, систематически занимающихся физической культурой и спортом – </a:t>
            </a: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68,5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8003232" cy="720080"/>
          </a:xfrm>
        </p:spPr>
        <p:txBody>
          <a:bodyPr/>
          <a:lstStyle/>
          <a:p>
            <a:r>
              <a:rPr lang="ru-RU" sz="3200" dirty="0" smtClean="0">
                <a:solidFill>
                  <a:srgbClr val="333399"/>
                </a:solidFill>
              </a:rPr>
              <a:t>Молодежная политика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836712"/>
            <a:ext cx="8424936" cy="57606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молодежи в общественную жизнь;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подростков и летняя занятость в сводных отрядах не менее 28% детей и подростков;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стабилизация семьи;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ражданско-патриотическое воспитание;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молодежного досуга и творчества молодежи;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несовершеннолетних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и создание условий для ведения здорового образа жизни;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профессиональной ориентации.</a:t>
            </a: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87208" cy="648072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333399"/>
                </a:solidFill>
              </a:rPr>
              <a:t> Социальная защита населения </a:t>
            </a:r>
            <a:endParaRPr lang="ru-RU" sz="2400" dirty="0" smtClean="0"/>
          </a:p>
        </p:txBody>
      </p:sp>
      <p:sp>
        <p:nvSpPr>
          <p:cNvPr id="35843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313" y="6357938"/>
            <a:ext cx="2133600" cy="304800"/>
          </a:xfrm>
          <a:noFill/>
        </p:spPr>
        <p:txBody>
          <a:bodyPr>
            <a:normAutofit/>
          </a:bodyPr>
          <a:lstStyle/>
          <a:p>
            <a:pPr algn="l"/>
            <a:fld id="{934C169C-DCED-40F6-A7E1-BAE7A18E848F}" type="slidenum">
              <a:rPr lang="en-GB" b="1" smtClean="0">
                <a:solidFill>
                  <a:srgbClr val="333399"/>
                </a:solidFill>
              </a:rPr>
              <a:pPr algn="l"/>
              <a:t>19</a:t>
            </a:fld>
            <a:endParaRPr lang="en-GB" b="1" smtClean="0">
              <a:solidFill>
                <a:srgbClr val="333399"/>
              </a:solidFill>
            </a:endParaRPr>
          </a:p>
        </p:txBody>
      </p:sp>
      <p:sp>
        <p:nvSpPr>
          <p:cNvPr id="35845" name="Прямоугольник 9"/>
          <p:cNvSpPr>
            <a:spLocks noChangeArrowheads="1"/>
          </p:cNvSpPr>
          <p:nvPr/>
        </p:nvSpPr>
        <p:spPr bwMode="auto">
          <a:xfrm>
            <a:off x="251520" y="764704"/>
            <a:ext cx="8634801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>
              <a:buFontTx/>
              <a:buChar char="-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Трудоустройство инвалидов путем квотирования рабочих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мест;</a:t>
            </a:r>
          </a:p>
          <a:p>
            <a:pPr defTabSz="9144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программ социальной адаптации безработных;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>
              <a:buFontTx/>
              <a:buChar char="-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работы ветеранских организаций района;</a:t>
            </a:r>
          </a:p>
          <a:p>
            <a:pPr defTabSz="914400">
              <a:buFontTx/>
              <a:buChar char="-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 вещей от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населения для оказания помощи малообеспеченным гражданам.</a:t>
            </a:r>
          </a:p>
          <a:p>
            <a:pPr defTabSz="9144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Выявление и устройство детей, оставшихся без попечения родителей;</a:t>
            </a:r>
          </a:p>
          <a:p>
            <a:pPr defTabSz="9144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Компенсация 30% расходов на оплату коммунальных услуг многодетным малообеспеченным семьям;</a:t>
            </a:r>
          </a:p>
          <a:p>
            <a:pPr defTabSz="9144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бесплатное питание школьников из многодетных малообеспеченных семей;</a:t>
            </a:r>
          </a:p>
          <a:p>
            <a:pPr defTabSz="9144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Предоставление субсидий на строительство, капитальный ремонт жилья многодетным малообеспеченным семьям.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 txBox="1">
            <a:spLocks/>
          </p:cNvSpPr>
          <p:nvPr/>
        </p:nvSpPr>
        <p:spPr bwMode="gray">
          <a:xfrm>
            <a:off x="1691680" y="172352"/>
            <a:ext cx="6768752" cy="10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buFont typeface="Arial" charset="0"/>
              <a:buNone/>
            </a:pPr>
            <a:r>
              <a:rPr lang="ru-RU" sz="2400" b="1" dirty="0">
                <a:solidFill>
                  <a:srgbClr val="333399"/>
                </a:solidFill>
              </a:rPr>
              <a:t>Прогноз показателей деятельности  сельхозпредприятий </a:t>
            </a:r>
            <a:r>
              <a:rPr lang="ru-RU" sz="2400" b="1" dirty="0" smtClean="0">
                <a:solidFill>
                  <a:srgbClr val="333399"/>
                </a:solidFill>
              </a:rPr>
              <a:t> и КФХ</a:t>
            </a:r>
            <a:endParaRPr lang="ru-RU" sz="2400" b="1" dirty="0">
              <a:solidFill>
                <a:srgbClr val="333399"/>
              </a:solidFill>
            </a:endParaRPr>
          </a:p>
        </p:txBody>
      </p:sp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440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57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214313" y="6357938"/>
            <a:ext cx="500062" cy="304800"/>
          </a:xfrm>
          <a:noFill/>
        </p:spPr>
        <p:txBody>
          <a:bodyPr>
            <a:normAutofit/>
          </a:bodyPr>
          <a:lstStyle/>
          <a:p>
            <a:pPr algn="l"/>
            <a:fld id="{1FC6E5F3-22E4-4AD0-AC50-296E8F9AE3BC}" type="slidenum">
              <a:rPr lang="en-GB" b="1" smtClean="0">
                <a:solidFill>
                  <a:srgbClr val="333399"/>
                </a:solidFill>
              </a:rPr>
              <a:pPr algn="l"/>
              <a:t>2</a:t>
            </a:fld>
            <a:endParaRPr lang="en-GB" b="1" dirty="0" smtClean="0">
              <a:solidFill>
                <a:srgbClr val="333399"/>
              </a:solidFill>
            </a:endParaRPr>
          </a:p>
        </p:txBody>
      </p:sp>
      <p:graphicFrame>
        <p:nvGraphicFramePr>
          <p:cNvPr id="35904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742725"/>
              </p:ext>
            </p:extLst>
          </p:nvPr>
        </p:nvGraphicFramePr>
        <p:xfrm>
          <a:off x="467544" y="1340768"/>
          <a:ext cx="7992888" cy="4547753"/>
        </p:xfrm>
        <a:graphic>
          <a:graphicData uri="http://schemas.openxmlformats.org/drawingml/2006/table">
            <a:tbl>
              <a:tblPr/>
              <a:tblGrid>
                <a:gridCol w="2846077"/>
                <a:gridCol w="1308449"/>
                <a:gridCol w="1270392"/>
                <a:gridCol w="1330197"/>
                <a:gridCol w="1237773"/>
              </a:tblGrid>
              <a:tr h="1264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факт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38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прогноз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прогноз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Посевные площади, всего, га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23268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Площади под зерновыми, га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5888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8302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 в весе после доработки, тонн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6064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8150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Урожайность зерновых, ц/га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260648"/>
            <a:ext cx="7715200" cy="648072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Управление муниципальной собственностью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052736"/>
            <a:ext cx="8136904" cy="54726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онтроль рационального использования муниципального имущества;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 прав собственности  на объекты недвижимого муниципального имущества;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егулирование земельных отношений, формирование земельных участков с постановкой их на кадастровый учет; 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бюджета за счет реализации излишнего имущества. Поступление в бюджет района от  имущества 2073 тыс. руб.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в муниципальных собственность необходимого району государственного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139808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5726311" cy="648072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333399"/>
                </a:solidFill>
              </a:rPr>
              <a:t>Административная реформа</a:t>
            </a:r>
          </a:p>
        </p:txBody>
      </p:sp>
      <p:sp>
        <p:nvSpPr>
          <p:cNvPr id="36866" name="Прямоугольник 4"/>
          <p:cNvSpPr>
            <a:spLocks noChangeArrowheads="1"/>
          </p:cNvSpPr>
          <p:nvPr/>
        </p:nvSpPr>
        <p:spPr bwMode="auto">
          <a:xfrm>
            <a:off x="513384" y="620688"/>
            <a:ext cx="856895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Исполнение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административных регламентов предоставления муниципальных услуг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Активизация предоставления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муниципальных услуг в электронном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виде – не менее 40% к концу 2016 года;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Информирование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населения о возможности получения услуг в электронном виде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Запрет требования документов, находящихся в распоряжении органов власти;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Прием заявлений и выдача документов МФЦ;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Экспертиза нормативных актов на коррупциогенность;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Проверка сведений муниципальных служащих о своих доходах и доходах членов семьи;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Повышение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открытости деятельности ОМС района через информирование населения о своей работе;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Опрос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населения по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изучению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мнения об эффективности деятельности ОМС района.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47248" cy="720080"/>
          </a:xfrm>
        </p:spPr>
        <p:txBody>
          <a:bodyPr/>
          <a:lstStyle/>
          <a:p>
            <a:r>
              <a:rPr lang="ru-RU" sz="2800" dirty="0" smtClean="0">
                <a:solidFill>
                  <a:srgbClr val="333399"/>
                </a:solidFill>
              </a:rPr>
              <a:t>Развитие конкуренции</a:t>
            </a:r>
            <a:endParaRPr lang="ru-RU" sz="2800" dirty="0">
              <a:solidFill>
                <a:srgbClr val="33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производимой продукции;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и техническое перевооружение производства;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развитию производств разных  видов собственности;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равных условий по предоставлению муниципального имущества в аренду;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участию в ярмарках, выставках, семинарах, проводимых в Удмуртии;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ресурсосберегающих технологий, энергосберегающих мероприятий.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79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1115616" y="188913"/>
            <a:ext cx="6086872" cy="86382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333399"/>
                </a:solidFill>
              </a:rPr>
              <a:t>Бюджетная политика</a:t>
            </a:r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640960" cy="5328592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на основе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муниципальных программ;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новых обязательств только при обеспечении доходами действующих обязательств;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доведенных муниципальных заданий учреждениями района;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Администрации и учреждений на конкретные результаты;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руководителей от показателей результативности;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финансового контроля;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исполнение принятых долговых обязательств.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211144" cy="720080"/>
          </a:xfrm>
        </p:spPr>
        <p:txBody>
          <a:bodyPr/>
          <a:lstStyle/>
          <a:p>
            <a:r>
              <a:rPr lang="ru-RU" sz="28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программы:</a:t>
            </a:r>
            <a:endParaRPr lang="ru-RU" sz="2800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9046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 и воспитание;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здоровья и формирование здорового образа жизни населения;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поддержка населения;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устойчивого экономического развития;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развитие муниципального хозяйства;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Энергосбережение и повышение энергетической эффективности;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управление;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Устойчивое развитие сельских территорий района;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труд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6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3"/>
          <p:cNvSpPr>
            <a:spLocks noChangeArrowheads="1" noChangeShapeType="1" noTextEdit="1"/>
          </p:cNvSpPr>
          <p:nvPr/>
        </p:nvSpPr>
        <p:spPr bwMode="auto">
          <a:xfrm>
            <a:off x="1357313" y="2428875"/>
            <a:ext cx="6480175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СПАСИБО </a:t>
            </a:r>
          </a:p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FFA800"/>
                    </a:gs>
                    <a:gs pos="100000">
                      <a:srgbClr val="825600">
                        <a:alpha val="93999"/>
                      </a:srgbClr>
                    </a:gs>
                  </a:gsLst>
                  <a:lin ang="13500000" scaled="1"/>
                </a:gradFill>
                <a:effectLst>
                  <a:outerShdw dist="17819" dir="2700000" algn="ctr" rotWithShape="0">
                    <a:srgbClr val="000000"/>
                  </a:outerShdw>
                </a:effectLst>
                <a:latin typeface="Arial Black"/>
              </a:rPr>
              <a:t>ЗА ВНИМАНИЕ!</a:t>
            </a:r>
          </a:p>
        </p:txBody>
      </p:sp>
      <p:pic>
        <p:nvPicPr>
          <p:cNvPr id="38914" name="Рисунок 7" descr="Герб КР_m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1493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Y:\Перминов Николай Геннадьевич\doc\СЭР слайды\Карты\Карта3_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" y="285750"/>
            <a:ext cx="8777288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472608" cy="864096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333399"/>
                </a:solidFill>
              </a:rPr>
              <a:t>Прогноз показателей деятельности сельхозпредприятий и КФХ</a:t>
            </a:r>
            <a:endParaRPr lang="ru-RU" sz="2400" dirty="0">
              <a:solidFill>
                <a:srgbClr val="3333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62817076"/>
              </p:ext>
            </p:extLst>
          </p:nvPr>
        </p:nvGraphicFramePr>
        <p:xfrm>
          <a:off x="395536" y="1104773"/>
          <a:ext cx="8640960" cy="5434955"/>
        </p:xfrm>
        <a:graphic>
          <a:graphicData uri="http://schemas.openxmlformats.org/drawingml/2006/table">
            <a:tbl>
              <a:tblPr/>
              <a:tblGrid>
                <a:gridCol w="3528391"/>
                <a:gridCol w="1152128"/>
                <a:gridCol w="1152128"/>
                <a:gridCol w="1440160"/>
                <a:gridCol w="1368153"/>
              </a:tblGrid>
              <a:tr h="1104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38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прогноз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 прогноз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Поголовье крупного рогатого скота, голов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4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Поголовье коров, голов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молока, тонн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9589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10653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4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Надой на 1 корову, кг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8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мяса (живой вес), тонн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85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333399"/>
                </a:solidFill>
              </a:rPr>
              <a:t> Промышленность</a:t>
            </a:r>
          </a:p>
        </p:txBody>
      </p:sp>
      <p:graphicFrame>
        <p:nvGraphicFramePr>
          <p:cNvPr id="41041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351086"/>
              </p:ext>
            </p:extLst>
          </p:nvPr>
        </p:nvGraphicFramePr>
        <p:xfrm>
          <a:off x="179512" y="1340768"/>
          <a:ext cx="8784976" cy="4707694"/>
        </p:xfrm>
        <a:graphic>
          <a:graphicData uri="http://schemas.openxmlformats.org/drawingml/2006/table">
            <a:tbl>
              <a:tblPr/>
              <a:tblGrid>
                <a:gridCol w="4104456"/>
                <a:gridCol w="1152128"/>
                <a:gridCol w="1224136"/>
                <a:gridCol w="1152128"/>
                <a:gridCol w="1152128"/>
              </a:tblGrid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 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Объем промышленного производства, млн. руб.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1002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89,2%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1099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99,1%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1181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1317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1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обрабатывающие отрасли, млн. руб.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2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добыча нефти, тыс. тонн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2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швейные изделия, тыс. штук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051720" y="463550"/>
            <a:ext cx="5026025" cy="889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smtClean="0">
                <a:solidFill>
                  <a:srgbClr val="333399"/>
                </a:solidFill>
              </a:rPr>
              <a:t>Капитальные вложения</a:t>
            </a:r>
          </a:p>
        </p:txBody>
      </p:sp>
      <p:sp>
        <p:nvSpPr>
          <p:cNvPr id="21506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4BDBBE78-8613-4619-B765-42E2A5BFBDC6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5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6716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752718"/>
              </p:ext>
            </p:extLst>
          </p:nvPr>
        </p:nvGraphicFramePr>
        <p:xfrm>
          <a:off x="1043608" y="1988840"/>
          <a:ext cx="7817817" cy="3476943"/>
        </p:xfrm>
        <a:graphic>
          <a:graphicData uri="http://schemas.openxmlformats.org/drawingml/2006/table">
            <a:tbl>
              <a:tblPr/>
              <a:tblGrid>
                <a:gridCol w="3425205"/>
                <a:gridCol w="1223962"/>
                <a:gridCol w="1008063"/>
                <a:gridCol w="1008062"/>
                <a:gridCol w="1152525"/>
              </a:tblGrid>
              <a:tr h="70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2017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инвестиций, млн. руб.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к предшеств. году, %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жилья, кв.м.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39" name="Заголовок 1"/>
          <p:cNvSpPr txBox="1">
            <a:spLocks/>
          </p:cNvSpPr>
          <p:nvPr/>
        </p:nvSpPr>
        <p:spPr bwMode="gray">
          <a:xfrm>
            <a:off x="1619250" y="908050"/>
            <a:ext cx="62150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/>
            <a:r>
              <a:rPr lang="ru-RU" b="1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14313" y="332656"/>
            <a:ext cx="8750175" cy="50405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ru-RU" sz="2200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строительства за счет средств   бюджета на 2016 год</a:t>
            </a:r>
          </a:p>
        </p:txBody>
      </p:sp>
      <p:sp>
        <p:nvSpPr>
          <p:cNvPr id="22530" name="Номер слайда 6"/>
          <p:cNvSpPr txBox="1">
            <a:spLocks/>
          </p:cNvSpPr>
          <p:nvPr/>
        </p:nvSpPr>
        <p:spPr bwMode="gray">
          <a:xfrm>
            <a:off x="214313" y="6357938"/>
            <a:ext cx="428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fld id="{2DF5EA5E-3CFC-4303-B0D4-A7F61C8B5B4B}" type="slidenum">
              <a:rPr lang="en-GB" sz="1400" b="1">
                <a:solidFill>
                  <a:srgbClr val="333399"/>
                </a:solidFill>
              </a:rPr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t>6</a:t>
            </a:fld>
            <a:endParaRPr lang="en-GB" sz="1400" b="1">
              <a:solidFill>
                <a:srgbClr val="333399"/>
              </a:solidFill>
            </a:endParaRPr>
          </a:p>
        </p:txBody>
      </p:sp>
      <p:graphicFrame>
        <p:nvGraphicFramePr>
          <p:cNvPr id="28742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655614"/>
              </p:ext>
            </p:extLst>
          </p:nvPr>
        </p:nvGraphicFramePr>
        <p:xfrm>
          <a:off x="441985" y="908720"/>
          <a:ext cx="8463855" cy="5904656"/>
        </p:xfrm>
        <a:graphic>
          <a:graphicData uri="http://schemas.openxmlformats.org/drawingml/2006/table">
            <a:tbl>
              <a:tblPr/>
              <a:tblGrid>
                <a:gridCol w="7083806"/>
                <a:gridCol w="1380049"/>
              </a:tblGrid>
              <a:tr h="2360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9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Завершение строительства школы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Багыр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Приведение в нормативное состояние дорог в населенных пунктах района (1,9 км)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2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2 домов (6 квартир) по переселению граждан из ветхого жилья	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асфальтированной дороги 0,7 км по ул. Кирова с Красногорское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7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кровли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Дебинского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СДК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модульного ФАП в д. Мухино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водопроводных сетей в микрорайоне села  «Аэродром»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Завершение строительства водопроводных сетей в с. Валамаз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211144" cy="648072"/>
          </a:xfrm>
        </p:spPr>
        <p:txBody>
          <a:bodyPr/>
          <a:lstStyle/>
          <a:p>
            <a:r>
              <a:rPr lang="ru-RU" sz="2800" dirty="0" smtClean="0">
                <a:solidFill>
                  <a:srgbClr val="333399"/>
                </a:solidFill>
              </a:rPr>
              <a:t>Инвестиционные проекты</a:t>
            </a:r>
            <a:endParaRPr lang="ru-RU" sz="2800" dirty="0">
              <a:solidFill>
                <a:srgbClr val="333399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8283601"/>
              </p:ext>
            </p:extLst>
          </p:nvPr>
        </p:nvGraphicFramePr>
        <p:xfrm>
          <a:off x="179512" y="684129"/>
          <a:ext cx="8856984" cy="5913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1131"/>
                <a:gridCol w="1595853"/>
              </a:tblGrid>
              <a:tr h="646047">
                <a:tc>
                  <a:txBody>
                    <a:bodyPr/>
                    <a:lstStyle/>
                    <a:p>
                      <a:pPr algn="ctr"/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Проекты</a:t>
                      </a:r>
                      <a:endParaRPr lang="ru-RU" sz="28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0389"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молочного производства  в КФХ Мамедова О.Х.О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8,35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0622"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свинарника в д. Артык под содержание коров по КХ «Елово»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597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молочной фермы на 400 голов в ООО «</a:t>
                      </a: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Качкашурское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32,0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14243"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второй половины МТФ в д. </a:t>
                      </a:r>
                      <a:r>
                        <a:rPr lang="ru-RU" sz="2400" b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Н.Качкашур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каркасного двора коровника на 200 голов в д. </a:t>
                      </a:r>
                      <a:r>
                        <a:rPr lang="ru-RU" sz="2400" b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Рылово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</a:t>
                      </a:r>
                      <a:r>
                        <a:rPr lang="ru-RU" sz="2400" b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агроусадьбы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по КФХ </a:t>
                      </a:r>
                      <a:r>
                        <a:rPr lang="ru-RU" sz="2400" b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Чупин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А.Н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  <a:p>
                      <a:endParaRPr lang="ru-RU" sz="24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</a:p>
                    <a:p>
                      <a:endParaRPr lang="ru-RU" sz="24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7382"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Туринской МТФ ООО «Красногорское»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 </a:t>
                      </a:r>
                      <a:endParaRPr lang="ru-RU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359" marR="863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31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840760" cy="720080"/>
          </a:xfrm>
        </p:spPr>
        <p:txBody>
          <a:bodyPr/>
          <a:lstStyle/>
          <a:p>
            <a:r>
              <a:rPr lang="ru-RU" sz="2800" dirty="0" smtClean="0">
                <a:solidFill>
                  <a:srgbClr val="333399"/>
                </a:solidFill>
              </a:rPr>
              <a:t>(продолжение)</a:t>
            </a:r>
            <a:endParaRPr lang="ru-RU" sz="2800" dirty="0">
              <a:solidFill>
                <a:srgbClr val="3333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63697588"/>
              </p:ext>
            </p:extLst>
          </p:nvPr>
        </p:nvGraphicFramePr>
        <p:xfrm>
          <a:off x="251520" y="724269"/>
          <a:ext cx="8712968" cy="5873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4"/>
                <a:gridCol w="1656184"/>
              </a:tblGrid>
              <a:tr h="61722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Проекты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499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здания МТФ на 300 голов;</a:t>
                      </a:r>
                    </a:p>
                    <a:p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телятника на 400 КРС</a:t>
                      </a:r>
                    </a:p>
                    <a:p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ООО «Архангельское»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146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МТФ в д.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Бурово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3,0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двух МТФ в СПК «Прогресс»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6,5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528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МТФ КХ «Колос»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121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магазина в с. Курья, в с. Красногорское 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Райпо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 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444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магазина в с. Красногорское ИП Филиппов М.Л.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68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98438"/>
            <a:ext cx="6162055" cy="854298"/>
          </a:xfrm>
        </p:spPr>
        <p:txBody>
          <a:bodyPr/>
          <a:lstStyle/>
          <a:p>
            <a:r>
              <a:rPr lang="ru-RU" sz="2400" dirty="0" smtClean="0">
                <a:solidFill>
                  <a:srgbClr val="333399"/>
                </a:solidFill>
              </a:rPr>
              <a:t>Потребительский рынок</a:t>
            </a:r>
          </a:p>
        </p:txBody>
      </p:sp>
      <p:graphicFrame>
        <p:nvGraphicFramePr>
          <p:cNvPr id="43067" name="Group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221773"/>
              </p:ext>
            </p:extLst>
          </p:nvPr>
        </p:nvGraphicFramePr>
        <p:xfrm>
          <a:off x="323527" y="1268759"/>
          <a:ext cx="8640961" cy="4985738"/>
        </p:xfrm>
        <a:graphic>
          <a:graphicData uri="http://schemas.openxmlformats.org/drawingml/2006/table">
            <a:tbl>
              <a:tblPr/>
              <a:tblGrid>
                <a:gridCol w="2821861"/>
                <a:gridCol w="1106310"/>
                <a:gridCol w="1257015"/>
                <a:gridCol w="1178451"/>
                <a:gridCol w="1257015"/>
                <a:gridCol w="1020309"/>
              </a:tblGrid>
              <a:tr h="9545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 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5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Розничный товарооборот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739,1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782,7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832,8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891,9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Платные услуги населению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5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Бытовые услуги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3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Сводный индекс потребительских цен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6904</TotalTime>
  <Words>1566</Words>
  <Application>Microsoft Office PowerPoint</Application>
  <PresentationFormat>Экран (4:3)</PresentationFormat>
  <Paragraphs>381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Исполнительная</vt:lpstr>
      <vt:lpstr>Презентация PowerPoint</vt:lpstr>
      <vt:lpstr>Презентация PowerPoint</vt:lpstr>
      <vt:lpstr>Прогноз показателей деятельности сельхозпредприятий и КФХ</vt:lpstr>
      <vt:lpstr> Промышленность</vt:lpstr>
      <vt:lpstr>Капитальные вложения</vt:lpstr>
      <vt:lpstr>Объекты строительства за счет средств   бюджета на 2016 год</vt:lpstr>
      <vt:lpstr>Инвестиционные проекты</vt:lpstr>
      <vt:lpstr>(продолжение)</vt:lpstr>
      <vt:lpstr>Потребительский рынок</vt:lpstr>
      <vt:lpstr>  Фонд оплаты труда,  млн. руб.</vt:lpstr>
      <vt:lpstr>Развитие  предпринимательства</vt:lpstr>
      <vt:lpstr>Демографическая и семейная политика</vt:lpstr>
      <vt:lpstr>ЗАДАЧИ ЗДРАВООХРАНЕНИЯ</vt:lpstr>
      <vt:lpstr>Развитие системы образования</vt:lpstr>
      <vt:lpstr>Основные показатели в области образования на 2016 год</vt:lpstr>
      <vt:lpstr>Культура</vt:lpstr>
      <vt:lpstr>Спорт</vt:lpstr>
      <vt:lpstr>Молодежная политика</vt:lpstr>
      <vt:lpstr> Социальная защита населения </vt:lpstr>
      <vt:lpstr>Управление муниципальной собственностью</vt:lpstr>
      <vt:lpstr>Административная реформа</vt:lpstr>
      <vt:lpstr>Развитие конкуренции</vt:lpstr>
      <vt:lpstr>Бюджетная политика</vt:lpstr>
      <vt:lpstr>Муниципальные программы: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Финансирование целевых республиканских программ (тыс. руб.)</dc:title>
  <dc:creator>User</dc:creator>
  <cp:lastModifiedBy>User</cp:lastModifiedBy>
  <cp:revision>479</cp:revision>
  <cp:lastPrinted>2013-12-24T07:50:40Z</cp:lastPrinted>
  <dcterms:modified xsi:type="dcterms:W3CDTF">2015-12-16T11:25:42Z</dcterms:modified>
</cp:coreProperties>
</file>