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sldIdLst>
    <p:sldId id="352" r:id="rId2"/>
    <p:sldId id="356" r:id="rId3"/>
    <p:sldId id="355" r:id="rId4"/>
    <p:sldId id="357" r:id="rId5"/>
    <p:sldId id="358" r:id="rId6"/>
    <p:sldId id="363" r:id="rId7"/>
    <p:sldId id="337" r:id="rId8"/>
    <p:sldId id="338" r:id="rId9"/>
    <p:sldId id="359" r:id="rId10"/>
    <p:sldId id="360" r:id="rId11"/>
    <p:sldId id="361" r:id="rId12"/>
    <p:sldId id="362" r:id="rId13"/>
    <p:sldId id="35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ED4"/>
    <a:srgbClr val="FEFDC6"/>
    <a:srgbClr val="FDFA7F"/>
    <a:srgbClr val="FBF579"/>
    <a:srgbClr val="EBE604"/>
    <a:srgbClr val="CCFF99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84" autoAdjust="0"/>
    <p:restoredTop sz="79928" autoAdjust="0"/>
  </p:normalViewPr>
  <p:slideViewPr>
    <p:cSldViewPr>
      <p:cViewPr>
        <p:scale>
          <a:sx n="59" d="100"/>
          <a:sy n="59" d="100"/>
        </p:scale>
        <p:origin x="-1080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B1EE0-9588-4E31-A84A-716D6EA1545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6F875-FCCE-4978-9A83-281BF175ED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7040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875-FCCE-4978-9A83-281BF175ED72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875-FCCE-4978-9A83-281BF175ED72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875-FCCE-4978-9A83-281BF175ED72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875-FCCE-4978-9A83-281BF175ED72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66F875-FCCE-4978-9A83-281BF175ED72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C5250C7-A034-48FA-B4B1-344B54ED0CAB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F67FF3D-55BE-409A-AB5C-94EBAE5F85C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01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\\29tlu\Public\Картинки\Логотип\лого 02.jpg"/>
          <p:cNvPicPr/>
          <p:nvPr/>
        </p:nvPicPr>
        <p:blipFill>
          <a:blip r:embed="rId3" cstate="print"/>
          <a:srcRect l="21421" t="5319" r="23123"/>
          <a:stretch>
            <a:fillRect/>
          </a:stretch>
        </p:blipFill>
        <p:spPr bwMode="auto">
          <a:xfrm>
            <a:off x="285720" y="357166"/>
            <a:ext cx="1143008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\\29tlu\Public\Картинки\Логотип\gerb_ur_m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57166"/>
            <a:ext cx="1143008" cy="1143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\\29tlu\Public\Картинки\Логотип\Flag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500702"/>
            <a:ext cx="1915795" cy="96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1687100"/>
            <a:ext cx="835824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доступным и комфортным жильем сельского населения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857628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57166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Министерство сельского хозяйства и продовольствия Удмуртской Республики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AutoShape 2" descr="https://apf.mail.ru/cgi-bin/readmsg/DSC_0277.JPG?id=15163202350000000161%3B0%3B2&amp;x-email=bobrova.as%40udmapk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39552" y="142852"/>
            <a:ext cx="8208912" cy="765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на оказание финансовой поддержки расходных обязательств муниципальных образований по строительству жилого помещения (жилого дома), по договору найма жилого помещения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1484784"/>
            <a:ext cx="8208912" cy="418576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гражданин, изъявивший желание постоянно проживать на сельских территориях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соблюдении им в совокупности следующих условий: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по трудовому договору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осуществление индивидуальной предпринимательской деятельности (основное место работы)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сельских территориях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переезд на сельские территории в границах соответствующего муниципального района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которых гражданин работает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осуществляет индивидуальную предпринимательскую деятельность (основное место работы), из другого муниципального района или городского округа (за исключением городского округа, на территории которого находится административный центр соответствующего муниципального района);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проживание на сельских территориях в границах соответствующего муниципального района, в который гражданин изъявил желание переехать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постоянное место жительства, на условиях найма, аренды, безвозмездного пользования или на иных основаниях, предусмотренных законодательством Российской Федерации;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регистрация по месту пребывания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 на сельских территориях в границах соответствующего муниципального района, в который гражданин изъявил желание переехать на постоянное место жительства;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отсутствие в собственности жилого помещения (жилого дома) на сельских территориях в границах муниципального района, в который гражданин изъявил желание переехать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постоянное место жительства.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39552" y="142852"/>
            <a:ext cx="8208912" cy="765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на оказание финансовой поддержки расходных обязательств муниципальных образований по строительству жилого помещения (жилого дома), по договору найма жилого помещения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1232465"/>
            <a:ext cx="8208912" cy="5047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жилья, предоставляемого по договору найма жилого помещения, осуществляется за счет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федерального бюджета, бюджета Удмуртской Республики, местных бюджетов и средств работодателя.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Доли средств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федерального бюджета и бюджета Удмуртской Республики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составляют в совокупности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 процентов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расчетной стоимости строительства жилья.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средств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1 процента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расчетной стоимости строительства жилья.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средств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составляет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сумму, не покрывающую стоимость строительства жилья за счет средств федерального бюджета, бюджета Удмуртской Республики и средств муниципального образования. </a:t>
            </a:r>
          </a:p>
          <a:p>
            <a:pPr algn="just"/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Очередность предоставления жилья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договору найма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определяется в хронологическом порядке по дате подачи заявления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 включении в состав участников мероприятия по строительству жилья на сельских территориях, предоставляемого по договору найма жилого помещения.</a:t>
            </a:r>
            <a:r>
              <a:rPr lang="ru-RU" sz="1400" dirty="0" smtClean="0"/>
              <a:t>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Заключение соглашений: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заключает с администрацией муниципального образования соглашение о предоставлении субсидии из бюджета Удмуртской Республики.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 местного самоуправления или орган местного самоуправления совместно с работодателем, заключившим трудовой договор с гражданином, заключают договор подряда на строительство жилого помещения (жилого дома) или договор участия в долевом строительстве жилых домов (квартир) на сельских территориях.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39552" y="142852"/>
            <a:ext cx="8064896" cy="765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на оказание финансовой поддержки расходных обязательств муниципальных образований по строительству жилого помещения (жилого дома), по договору найма жилого помещения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552" y="1663350"/>
            <a:ext cx="8064896" cy="35394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Построенное жилое помещение (жилой дом) должно быть: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пригодным для постоянного проживания;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обеспечено централизованными или автономными инженерными системами (электроосвещение, водоснабжение, водоотведение, отопление, а в газифицированных районах - газоснабжение);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не меньше размера, равного учетной норме площади жилого помещения в расчете на 1 члена семьи, установленной органом местного самоуправления. </a:t>
            </a: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отношении жилого помещения, построенного органом местного самоуправления или органом местного самоуправления совместно с работодателем,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оформляется свидетельство о праве муниципальной или долевой собственности соответственно.</a:t>
            </a:r>
          </a:p>
          <a:p>
            <a:pPr algn="just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Условием договора найма жилого помещения является: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работа нанимателя жилого помещения у работодателя по трудовому договору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(осуществление индивидуальной предпринимательской деятельности)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течение не менее 5 лет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сельских территориях, на которых предоставляется жилое помещение, со дня оформления договора найма жилого помещения.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72560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295636" y="1988840"/>
            <a:ext cx="6552728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955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177" t="20297" r="10071" b="15719"/>
          <a:stretch>
            <a:fillRect/>
          </a:stretch>
        </p:blipFill>
        <p:spPr bwMode="auto">
          <a:xfrm>
            <a:off x="395536" y="620688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11760" y="1124744"/>
            <a:ext cx="2232248" cy="2880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17032"/>
            <a:ext cx="1331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Предоставление соц. выплат гражданам на строительство или приобретение жилья;</a:t>
            </a:r>
          </a:p>
        </p:txBody>
      </p:sp>
      <p:pic>
        <p:nvPicPr>
          <p:cNvPr id="3" name="Picture 6" descr="D:\АНЯ\Минсельхоз\46 госсовеет крст\хээ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785818" cy="785818"/>
          </a:xfrm>
          <a:prstGeom prst="rect">
            <a:avLst/>
          </a:prstGeom>
          <a:noFill/>
        </p:spPr>
      </p:pic>
      <p:pic>
        <p:nvPicPr>
          <p:cNvPr id="4" name="Picture 4" descr="D:\АНЯ\Минсельхоз\46 госсовеет крст\выа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857256" cy="857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3717032"/>
            <a:ext cx="18002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расходных обязательств муниципальных образований, связанных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 строительством жилья, предоставляемого гражданам по договору найма жилого помещения;</a:t>
            </a:r>
          </a:p>
        </p:txBody>
      </p:sp>
      <p:pic>
        <p:nvPicPr>
          <p:cNvPr id="6" name="Picture 3" descr="D:\АНЯ\Минсельхоз\46 госсовеет крст\ру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924944"/>
            <a:ext cx="789002" cy="7890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03848" y="3717032"/>
            <a:ext cx="2016224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Предоставление субсидий российским кредитным организациям и акционерному обществу «ДОМ.РФ» на возмещение недополученных доходов по выданным (приобретенным) жилищным (ипотечным) кредитам (займам), предоставленным гражданам, проживающим на сельских территориях или строящим (приобретающим) жилое помещение (жилой дом)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сельских территориях</a:t>
            </a:r>
          </a:p>
          <a:p>
            <a:pPr algn="ctr">
              <a:lnSpc>
                <a:spcPts val="1400"/>
              </a:lnSpc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(до 3% годовых);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3717032"/>
            <a:ext cx="214198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Предоставление субсидий российским кредитным организациям на возмещение недополученных доходов по выданным потребительским кредитам (займам), предоставленным гражданам, проживающим на сельских территориях, на обеспечение домовладений инженерными коммуникациями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(сумма кредита до 250 000 рублей под 5 % годовых);</a:t>
            </a:r>
          </a:p>
        </p:txBody>
      </p:sp>
      <p:pic>
        <p:nvPicPr>
          <p:cNvPr id="11" name="Picture 3" descr="D:\АНЯ\Минсельхоз\46 госсовеет крст\2.png"/>
          <p:cNvPicPr>
            <a:picLocks noChangeAspect="1" noChangeArrowheads="1"/>
          </p:cNvPicPr>
          <p:nvPr/>
        </p:nvPicPr>
        <p:blipFill>
          <a:blip r:embed="rId5" cstate="print"/>
          <a:srcRect t="19877" b="24469"/>
          <a:stretch>
            <a:fillRect/>
          </a:stretch>
        </p:blipFill>
        <p:spPr bwMode="auto">
          <a:xfrm>
            <a:off x="7380312" y="2996952"/>
            <a:ext cx="1411968" cy="785818"/>
          </a:xfrm>
          <a:prstGeom prst="rect">
            <a:avLst/>
          </a:prstGeom>
          <a:noFill/>
        </p:spPr>
      </p:pic>
      <p:pic>
        <p:nvPicPr>
          <p:cNvPr id="12" name="Picture 2" descr="D:\АНЯ\Минсельхоз\46 госсовеет крст\дджжд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852936"/>
            <a:ext cx="1000132" cy="100013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236296" y="3717032"/>
            <a:ext cx="156592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100" dirty="0" smtClean="0"/>
              <a:t>Реализация проектов по обустройству площадок </a:t>
            </a:r>
            <a:br>
              <a:rPr lang="ru-RU" sz="1100" dirty="0" smtClean="0"/>
            </a:br>
            <a:r>
              <a:rPr lang="ru-RU" sz="1100" dirty="0" smtClean="0"/>
              <a:t>под компактную жилищную застройку, расположенных на сельских территориях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76672"/>
            <a:ext cx="842493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839" algn="ctr">
              <a:spcBef>
                <a:spcPts val="77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ВЕДОМСТВЕННЫЙ ПРОЕКТ «РАЗВИТИЕ ЖИЛИЩНОГО СТРОИТЕЛЬСТВА НА СЕЛЬСКИХ ТЕРРИТОРИЯХ И ПОВЫШЕНИЕ УРОВНЯ БЛАГОУСТРОЙСТВА ДОМОВЛАДЕНИЙ»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1628800"/>
            <a:ext cx="77758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839">
              <a:spcBef>
                <a:spcPts val="77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РЕСУРСНОЕ ОБЕСПЕЧЕНИЕ  МЕРОПРИЯТИЙ ПРОЕКТА -83 903.334  т.р.               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57356" y="2285992"/>
            <a:ext cx="1057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809,136 т.р.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596" y="2285992"/>
            <a:ext cx="1282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65 591,852 т.р.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08304" y="2276872"/>
            <a:ext cx="1282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17 502,346 т.р.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14414" y="142852"/>
            <a:ext cx="6929486" cy="765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на строительство (приобретение) жилья гражданам, проживающим на сельских территориях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1124744"/>
            <a:ext cx="8280920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поддержки: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социальных выплат на строительство (приобретение) жилья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том числе путем участия в долевом строительстве, гражданам  Российской Федерации, проживающим и работающим на сельских территориях Удмуртской Республики либо изъявившим желание переехать на постоянное место жительства на сельские территории и работать там.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536" y="2738534"/>
            <a:ext cx="8280920" cy="2893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получение социальной выплаты имеет:</a:t>
            </a:r>
          </a:p>
          <a:p>
            <a:pPr algn="just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гражданин, постоянно проживающий на сельских территориях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(подтверждается регистрацией в установленном порядке по месту жительства) и при этом: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осуществляющий деятельность по трудовому договору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индивидуальную предпринимательскую деятельность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сфере агропромышленного комплекса, или социальной сфере, или в организациях, осуществляющих ветеринарную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сельскохозяйственных животных (основное место работы), на сельских территориях (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непрерывно в организациях одной сферы деятельности в течение не менее одного года на дату включения в сводные списки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участников мероприятий по улучшению жилищных условий граждан, проживающих на сельских территориях, - получателей социальных выплат;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имеющий собственные и (или) заемные средства в размере не менее 30 процентов расчетной стоимости строительства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(приобретения) жилья, а также средства, необходимые для строительства (приобретения) жилья.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признанный нуждающимся в улучшении жилищных условий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14414" y="142852"/>
            <a:ext cx="6929486" cy="765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на строительство (приобретение) жилья гражданам, проживающим на сельских территориях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977822"/>
            <a:ext cx="8208912" cy="54784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получение социальной выплаты имеет:</a:t>
            </a:r>
          </a:p>
          <a:p>
            <a:pPr algn="just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гражданин, изъявивший желание постоянно проживать на сельских территориях и при этом: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осуществляющий деятельность по трудовому договору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индивидуальную предпринимательскую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деятельность в сфере агропромышленного комплекса, или социальной сфере, или в организациях, осуществляющих ветеринарную деятельность для сельскохозяйственных животных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(основное место работы) на сельских территориях;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переехавший на сельские территории в границах соответствующего муниципального района, в которых гражданин работае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 или осуществляет индивидуальную предпринимательскую, из другого муниципального района или городского округа;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имеющий собственные и (или) заемные средства в размере не менее 30 процентов расчетной стоимости строительства (приобретения) жилья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проживающий на сельских территориях в границах соответствующего муниципального района, в который гражданин изъявил желание переехат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ь на постоянное место жительства, на условиях найма, аренды, безвозмездного пользования либо на иных основаниях, предусмотренных законодательством Российской Федерации;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зарегистрированный по месту пребывания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соответствии с законодательством Российской Федерации на сельских территориях в границах соответствующего муниципального района, в который гражданин изъявил желание переехать на постоянное место жительства;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имеющий в собственности жилого помещения (жилого дома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на сельских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территориях в границах муниципального района, в который гражданин изъявил желание переехать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постоянное место жительства.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Условием использования гражданином социальной выплаты является</a:t>
            </a:r>
          </a:p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гражданином не менее 5 лет со дня получения социальной выплаты трудовой или предпринимательской деятельности на сельской территории, в которой было построено (приобретено) жилье за счет средств социальной выплаты.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214414" y="142852"/>
            <a:ext cx="6929486" cy="765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на строительство (приобретение) жилья гражданам, проживающим на сельских территориях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1340768"/>
            <a:ext cx="8208912" cy="39703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социальных выплат осуществляется в следующей очередности: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граждане, работающие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трудовым договорам или осуществляющие индивидуальную предпринимательскую деятельность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сфере агропромышленного комплекса на сельских территориях, а также работающие в организациях, осуществляющих ветеринарную деятельность для сельскохозяйственных животных,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изъявившие желание улучшить жилищные условия путем 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строительства жилого дома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участия в долевом строительстве жилых домов (квартир);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граждане, работающие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трудовым договорам или осуществляющие индивидуальную предпринимательскую деятельность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социальной сфере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сельских территориях, изъявившие желание улучшить жилищные условия путем </a:t>
            </a:r>
            <a:r>
              <a:rPr lang="ru-RU" sz="1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строительства жилого дома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участия в долевом строительстве жилых домов (квартир);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граждане, работающие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трудовым договорам или осуществляющие индивидуальную предпринимательскую деятельность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сфере агропромышленного комплекса на сельских территориях, а также работающие в организациях, осуществляющих ветеринарную деятельность для сельскохозяйственных животных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изъявившие желание улучшить жилищные условия путем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приобретения жилых помещений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граждане, работающие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трудовым договорам или осуществляющие индивидуальную предпринимательскую деятельность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социальной сфе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 на сельских территориях, изъявившие желание улучшить жилищные условия путем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приобретения жилых помещений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:\УРСТ\жилье\Жилье фото 2017\Балезино\Владыкин А. А..jpg"/>
          <p:cNvPicPr>
            <a:picLocks noChangeAspect="1" noChangeArrowheads="1"/>
          </p:cNvPicPr>
          <p:nvPr/>
        </p:nvPicPr>
        <p:blipFill>
          <a:blip r:embed="rId2" cstate="print"/>
          <a:srcRect l="-2026"/>
          <a:stretch>
            <a:fillRect/>
          </a:stretch>
        </p:blipFill>
        <p:spPr bwMode="auto">
          <a:xfrm>
            <a:off x="857224" y="571480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Z:\УРСТ\жилье\Жилье фото 2017\Балезино\Яковлева Г. В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Z:\УРСТ\жилье\Жилье фото 2017\Воткинский\Воткинский граждане Сутыгин 2016.jpg"/>
          <p:cNvPicPr>
            <a:picLocks noChangeAspect="1" noChangeArrowheads="1"/>
          </p:cNvPicPr>
          <p:nvPr/>
        </p:nvPicPr>
        <p:blipFill>
          <a:blip r:embed="rId4" cstate="print"/>
          <a:srcRect l="-2096" r="-2730"/>
          <a:stretch>
            <a:fillRect/>
          </a:stretch>
        </p:blipFill>
        <p:spPr bwMode="auto">
          <a:xfrm>
            <a:off x="4857752" y="4000504"/>
            <a:ext cx="3571900" cy="2359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3071810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2019 году социальные выплаты на улучшение жилищных условий получили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344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семей, в том числе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190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молодые семьи. Общее количество человек, которые улучшат свои жилищные условия –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более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человек.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571480"/>
            <a:ext cx="1857388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Молодая семья с.Каменное Заделье 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71480"/>
            <a:ext cx="214314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Молодая семья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с.Пыбья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5786454"/>
            <a:ext cx="185760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Июльское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42852"/>
            <a:ext cx="6929486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   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Z:\УРСТ\жилье\Жилье фото 2017\Игра\МС,Ившина Ольга Алексеевна, уч.2016г,д.Байвал,Главная,63 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00504"/>
            <a:ext cx="3571900" cy="235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2714612" y="5786454"/>
            <a:ext cx="1643074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Молодая семья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д. Байвал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Z:\УРСТ\жилье\Жилье фото 2017\Красногорье\Зембахтина Мария Георгиевна МС 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929066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Z:\УРСТ\жилье\Жилье фото 2017\Красногорье\Исупова ОН молодая 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71480"/>
            <a:ext cx="3566113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2928935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Введено в эксплуатацию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17 216,3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кв.м., в том числе для молодых семей и молодых специалистов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10 546,3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кв.м. Реализация мероприятий по улучшению жилищных условий осуществлялась во всех районах республики. Общая сумма социальных выплат составила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193, 7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млн.рублей,                                из них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156,9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млн. рублей  из средств федерального бюджета. 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428868"/>
            <a:ext cx="1857388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Молодая семья          с. Красногорское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5786454"/>
            <a:ext cx="1857388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Молодая семья          с. Красногорское</a:t>
            </a:r>
          </a:p>
        </p:txBody>
      </p:sp>
      <p:pic>
        <p:nvPicPr>
          <p:cNvPr id="2050" name="Picture 2" descr="Z:\УРСТ\жилье\Жилье фото 2017\Як-Бодья\Иванова Е.В..jpg"/>
          <p:cNvPicPr>
            <a:picLocks noChangeAspect="1" noChangeArrowheads="1"/>
          </p:cNvPicPr>
          <p:nvPr/>
        </p:nvPicPr>
        <p:blipFill>
          <a:blip r:embed="rId4" cstate="print"/>
          <a:srcRect l="1906" r="2793" b="8571"/>
          <a:stretch>
            <a:fillRect/>
          </a:stretch>
        </p:blipFill>
        <p:spPr bwMode="auto">
          <a:xfrm>
            <a:off x="4857752" y="3929066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4857752" y="5786454"/>
            <a:ext cx="1785950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с. Якшур-Бодья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42976" y="142852"/>
            <a:ext cx="6929486" cy="25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Z:\УРСТ\жилье\Жилье фото 2017\Воткинский\воткинский кучеров молодые 2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71480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14348" y="2428868"/>
            <a:ext cx="1857388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Молодая семья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д. Гавриловка 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67544" y="142852"/>
            <a:ext cx="8208912" cy="7658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на оказание финансовой поддержки расходных обязательств муниципальных образований по строительству жилого помещения (жилого дома), по договору найма жилого помещения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1124744"/>
            <a:ext cx="8208912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поддержки: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предоставление субсидий в целях оказания финансовой поддержки при исполнении расходных обязательств муниципальных образований, связанных со строительством жилого помещения (жилого дома), предоставляемого гражданам Российской Федерации, проживающим на сельских территориях, по договору найма жилого помещения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7544" y="2780928"/>
            <a:ext cx="8208912" cy="26776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обеспечение жильем по договорам найма жилого помещения имеет:</a:t>
            </a:r>
          </a:p>
          <a:p>
            <a:pPr algn="just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гражданин, постоянно проживающий на сельских территориях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(подтверждается регистрацией в установленном порядке по месту жительства),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соблюдении им следующих условий: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по трудовому договору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или осуществление индивидуальной предпринимательской деятельности (основное место работы)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сельских территориях (непрерывно в организациях одной сферы деятельности в течение не менее 1 года на дату включения в сводные списки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проживающих на сельских территориях, - получателей жилья по договорам найма жилых помещений;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признание нуждающимся в улучшении жилищных условий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постоянное проживание совместно с родителями (в том числе усыновителями), и (или) полнородными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неполнородными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братьями и сестрами, дедушками (бабушками) при отсутствии в собственности жилого помещения (жилого дома) на сельских территориях в границах муниципального района (городского округа), в котором гражданин постоянно проживает (зарегистрирован);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5360</TotalTime>
  <Words>1696</Words>
  <Application>Microsoft Office PowerPoint</Application>
  <PresentationFormat>Экран (4:3)</PresentationFormat>
  <Paragraphs>100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519</cp:revision>
  <dcterms:created xsi:type="dcterms:W3CDTF">2015-12-28T10:46:01Z</dcterms:created>
  <dcterms:modified xsi:type="dcterms:W3CDTF">2020-02-11T03:00:38Z</dcterms:modified>
</cp:coreProperties>
</file>